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7" r:id="rId2"/>
    <p:sldMasterId id="2147483709" r:id="rId3"/>
    <p:sldMasterId id="2147483757" r:id="rId4"/>
    <p:sldMasterId id="2147483783" r:id="rId5"/>
    <p:sldMasterId id="2147483808" r:id="rId6"/>
  </p:sldMasterIdLst>
  <p:notesMasterIdLst>
    <p:notesMasterId r:id="rId77"/>
  </p:notesMasterIdLst>
  <p:sldIdLst>
    <p:sldId id="256" r:id="rId7"/>
    <p:sldId id="357" r:id="rId8"/>
    <p:sldId id="288" r:id="rId9"/>
    <p:sldId id="290" r:id="rId10"/>
    <p:sldId id="283" r:id="rId11"/>
    <p:sldId id="274" r:id="rId12"/>
    <p:sldId id="284" r:id="rId13"/>
    <p:sldId id="300" r:id="rId14"/>
    <p:sldId id="276" r:id="rId15"/>
    <p:sldId id="278" r:id="rId16"/>
    <p:sldId id="346" r:id="rId17"/>
    <p:sldId id="347" r:id="rId18"/>
    <p:sldId id="348" r:id="rId19"/>
    <p:sldId id="349" r:id="rId20"/>
    <p:sldId id="350" r:id="rId21"/>
    <p:sldId id="280" r:id="rId22"/>
    <p:sldId id="356" r:id="rId23"/>
    <p:sldId id="285" r:id="rId24"/>
    <p:sldId id="279" r:id="rId25"/>
    <p:sldId id="293" r:id="rId26"/>
    <p:sldId id="353" r:id="rId27"/>
    <p:sldId id="292" r:id="rId28"/>
    <p:sldId id="354" r:id="rId29"/>
    <p:sldId id="352" r:id="rId30"/>
    <p:sldId id="281" r:id="rId31"/>
    <p:sldId id="294" r:id="rId32"/>
    <p:sldId id="313" r:id="rId33"/>
    <p:sldId id="340" r:id="rId34"/>
    <p:sldId id="311" r:id="rId35"/>
    <p:sldId id="312" r:id="rId36"/>
    <p:sldId id="341" r:id="rId37"/>
    <p:sldId id="316" r:id="rId38"/>
    <p:sldId id="317" r:id="rId39"/>
    <p:sldId id="318" r:id="rId40"/>
    <p:sldId id="319" r:id="rId41"/>
    <p:sldId id="342" r:id="rId42"/>
    <p:sldId id="320" r:id="rId43"/>
    <p:sldId id="343" r:id="rId44"/>
    <p:sldId id="322" r:id="rId45"/>
    <p:sldId id="323" r:id="rId46"/>
    <p:sldId id="344" r:id="rId47"/>
    <p:sldId id="299" r:id="rId48"/>
    <p:sldId id="324" r:id="rId49"/>
    <p:sldId id="326" r:id="rId50"/>
    <p:sldId id="327" r:id="rId51"/>
    <p:sldId id="328" r:id="rId52"/>
    <p:sldId id="329" r:id="rId53"/>
    <p:sldId id="331" r:id="rId54"/>
    <p:sldId id="332" r:id="rId55"/>
    <p:sldId id="355" r:id="rId56"/>
    <p:sldId id="334" r:id="rId57"/>
    <p:sldId id="335" r:id="rId58"/>
    <p:sldId id="336" r:id="rId59"/>
    <p:sldId id="337" r:id="rId60"/>
    <p:sldId id="338" r:id="rId61"/>
    <p:sldId id="339" r:id="rId62"/>
    <p:sldId id="380" r:id="rId63"/>
    <p:sldId id="361" r:id="rId64"/>
    <p:sldId id="370" r:id="rId65"/>
    <p:sldId id="377" r:id="rId66"/>
    <p:sldId id="378" r:id="rId67"/>
    <p:sldId id="366" r:id="rId68"/>
    <p:sldId id="371" r:id="rId69"/>
    <p:sldId id="372" r:id="rId70"/>
    <p:sldId id="374" r:id="rId71"/>
    <p:sldId id="373" r:id="rId72"/>
    <p:sldId id="296" r:id="rId73"/>
    <p:sldId id="381" r:id="rId74"/>
    <p:sldId id="345" r:id="rId75"/>
    <p:sldId id="268" r:id="rId7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107C10"/>
    <a:srgbClr val="4E4E4E"/>
    <a:srgbClr val="FFFFFF"/>
    <a:srgbClr val="282828"/>
    <a:srgbClr val="0078D7"/>
    <a:srgbClr val="000000"/>
    <a:srgbClr val="3B3B3B"/>
    <a:srgbClr val="0077E8"/>
    <a:srgbClr val="007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D2A52-3F9A-45A0-8E80-3AA03383A53D}" v="54" dt="2018-07-09T09:28:42.181"/>
    <p1510:client id="{12C18D68-09E0-4CA4-8811-3CECFE02CD5B}" v="2" dt="2018-07-10T09:37:13.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077" autoAdjust="0"/>
  </p:normalViewPr>
  <p:slideViewPr>
    <p:cSldViewPr snapToGrid="0">
      <p:cViewPr varScale="1">
        <p:scale>
          <a:sx n="54" d="100"/>
          <a:sy n="54" d="100"/>
        </p:scale>
        <p:origin x="1680"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9FC38-A49D-4F80-AC73-C8419ECED14E}" type="datetimeFigureOut">
              <a:rPr lang="en-GB" smtClean="0"/>
              <a:t>10/07/2018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AE191-9A8E-4FE8-93EA-B9BE9C7E572B}" type="slidenum">
              <a:rPr lang="en-GB" smtClean="0"/>
              <a:t>‹#›</a:t>
            </a:fld>
            <a:endParaRPr lang="en-GB"/>
          </a:p>
        </p:txBody>
      </p:sp>
    </p:spTree>
    <p:extLst>
      <p:ext uri="{BB962C8B-B14F-4D97-AF65-F5344CB8AC3E}">
        <p14:creationId xmlns:p14="http://schemas.microsoft.com/office/powerpoint/2010/main" val="91266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1</a:t>
            </a:fld>
            <a:endParaRPr lang="en-GB"/>
          </a:p>
        </p:txBody>
      </p:sp>
    </p:spTree>
    <p:extLst>
      <p:ext uri="{BB962C8B-B14F-4D97-AF65-F5344CB8AC3E}">
        <p14:creationId xmlns:p14="http://schemas.microsoft.com/office/powerpoint/2010/main" val="1762018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imagine that we’ve built a shrink ray and reduced Theseus to a quantum scale! This has the effect of giving our hero quantum superpowers – he’s now able to do cool stuff like superposition!</a:t>
            </a:r>
          </a:p>
          <a:p>
            <a:endParaRPr lang="en-GB"/>
          </a:p>
          <a:p>
            <a:r>
              <a:rPr lang="en-GB"/>
              <a:t>In this quantum world, when he enters the maze he is transformed into a superposition of all the possible paths until we measure him and collapse his state to just one of the options.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Now normally, this would just produce a random state, be it right or wrong. However, we can apply some clever manipulations to his superposed state that amplifies the probability of a measurement returning the route we are looking for – making use of quantum interference to ‘cancel out’ any results other than the one we are looking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This is a (very shaky) analogy to Grover’s search algorithm for unordered databases, which has root N complexity vs. N in the classical case.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9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how do we represent this information? Where regular bits are concerned, we simply label them as 0 or 1 and get on with our lives. In the quantum case, this is not so simple! This is where Dirac’s bra-</a:t>
            </a:r>
            <a:r>
              <a:rPr lang="en-GB" err="1"/>
              <a:t>ket</a:t>
            </a:r>
            <a:r>
              <a:rPr lang="en-GB"/>
              <a:t> notation comes in handy – we represent our qubit states as </a:t>
            </a:r>
            <a:r>
              <a:rPr lang="en-GB" err="1"/>
              <a:t>ket</a:t>
            </a:r>
            <a:r>
              <a:rPr lang="en-GB"/>
              <a:t> zero and </a:t>
            </a:r>
            <a:r>
              <a:rPr lang="en-GB" err="1"/>
              <a:t>ket</a:t>
            </a:r>
            <a:r>
              <a:rPr lang="en-GB"/>
              <a:t> one (</a:t>
            </a:r>
            <a:r>
              <a:rPr lang="en-GB" err="1"/>
              <a:t>kets</a:t>
            </a:r>
            <a:r>
              <a:rPr lang="en-GB"/>
              <a:t> are those lopsided brackets pointing to the right), and our superposition as a linear combination of the two, as shown here. </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You’ll notice that factors of alpha and beta have suddenly appeared in the superposed state. These are known as probability amplitudes (as opposed to classical probabilities). We can calculate the classical probability of finding our qubit in either state by taking the squared modulus, as shown here:</a:t>
            </a:r>
          </a:p>
          <a:p>
            <a:endParaRPr lang="en-GB"/>
          </a:p>
          <a:p>
            <a:r>
              <a:rPr lang="en-GB"/>
              <a:t>CLICK</a:t>
            </a:r>
          </a:p>
          <a:p>
            <a:endParaRPr lang="en-GB"/>
          </a:p>
          <a:p>
            <a:r>
              <a:rPr lang="en-GB"/>
              <a:t>For our superposition to be a valid quantum state, the following relationship must hold true:</a:t>
            </a:r>
          </a:p>
          <a:p>
            <a:endParaRPr lang="en-GB"/>
          </a:p>
          <a:p>
            <a:r>
              <a:rPr lang="en-GB"/>
              <a:t>CLICK</a:t>
            </a:r>
          </a:p>
          <a:p>
            <a:endParaRPr lang="en-GB"/>
          </a:p>
          <a:p>
            <a:r>
              <a:rPr lang="en-GB"/>
              <a:t>That is to say, the probability of finding our qubit in either state 0 or 1 after measurement is 100% – i.e. it couldn’t be found in some other, totally random state, which makes sense! </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You can </a:t>
            </a:r>
            <a:r>
              <a:rPr lang="en-GB" err="1"/>
              <a:t>kinda</a:t>
            </a:r>
            <a:r>
              <a:rPr lang="en-GB"/>
              <a:t> think of these probability amplitudes as a measure of the ‘oneness’ and ‘</a:t>
            </a:r>
            <a:r>
              <a:rPr lang="en-GB" err="1"/>
              <a:t>zeroness</a:t>
            </a:r>
            <a:r>
              <a:rPr lang="en-GB"/>
              <a:t>’ of the state – the bigger the modulus of the amplitude, the more likely we are to find our qubit in that state when we measure it. </a:t>
            </a:r>
          </a:p>
          <a:p>
            <a:endParaRPr lang="en-GB"/>
          </a:p>
          <a:p>
            <a:r>
              <a:rPr lang="en-GB" b="1"/>
              <a:t>Now, here’s the cool bit: </a:t>
            </a:r>
            <a:r>
              <a:rPr lang="en-GB"/>
              <a:t>when we think about classical probabilities, we think of percentages or fractions – we say, for example, that a fair coin has a 50% chance of landing heads-up. Classical probabilities are always real, positive numbers. Probability </a:t>
            </a:r>
            <a:r>
              <a:rPr lang="en-GB" i="1"/>
              <a:t>amplitudes</a:t>
            </a:r>
            <a:r>
              <a:rPr lang="en-GB" i="0"/>
              <a:t>, on the other hand, can be</a:t>
            </a:r>
            <a:r>
              <a:rPr lang="en-GB"/>
              <a:t> positive, negative, or even imaginary, unlike our regular classical probabilities. We can use this to our advantage by introducing the concept of constructive and destructive interference – we can arrange our superposition in such a way that all the unwanted probability amplitudes cancel out, leaving us with only our desired state.</a:t>
            </a:r>
          </a:p>
        </p:txBody>
      </p:sp>
      <p:sp>
        <p:nvSpPr>
          <p:cNvPr id="4" name="Slide Number Placeholder 3"/>
          <p:cNvSpPr>
            <a:spLocks noGrp="1"/>
          </p:cNvSpPr>
          <p:nvPr>
            <p:ph type="sldNum" sz="quarter" idx="10"/>
          </p:nvPr>
        </p:nvSpPr>
        <p:spPr/>
        <p:txBody>
          <a:bodyPr/>
          <a:lstStyle/>
          <a:p>
            <a:fld id="{04CAE191-9A8E-4FE8-93EA-B9BE9C7E572B}" type="slidenum">
              <a:rPr lang="en-GB" smtClean="0"/>
              <a:t>11</a:t>
            </a:fld>
            <a:endParaRPr lang="en-GB"/>
          </a:p>
        </p:txBody>
      </p:sp>
    </p:spTree>
    <p:extLst>
      <p:ext uri="{BB962C8B-B14F-4D97-AF65-F5344CB8AC3E}">
        <p14:creationId xmlns:p14="http://schemas.microsoft.com/office/powerpoint/2010/main" val="300165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say I have a magic box that does the following: when I put in a qubit in the zero state, it creates a superposition like we see on the left, and when I put a one in we get a superposition like the one seen on the right (note the negative probability amplitude). You’ll notice that the coefficients are the same for both the zero and one states in both cases illustrated here – when we apply the maths we see that we have a 50% classical probability of measuring and finding a one or a zero if we measure this state.</a:t>
            </a:r>
          </a:p>
          <a:p>
            <a:endParaRPr lang="en-GB"/>
          </a:p>
          <a:p>
            <a:r>
              <a:rPr lang="en-GB"/>
              <a:t>So what happens when I put my state through the box twice, without measuring in the middle? </a:t>
            </a:r>
          </a:p>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12</a:t>
            </a:fld>
            <a:endParaRPr lang="en-GB"/>
          </a:p>
        </p:txBody>
      </p:sp>
    </p:spTree>
    <p:extLst>
      <p:ext uri="{BB962C8B-B14F-4D97-AF65-F5344CB8AC3E}">
        <p14:creationId xmlns:p14="http://schemas.microsoft.com/office/powerpoint/2010/main" val="404201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what happens if I put my original state through the box twice, without measuring in the middle? Weirdly, we always get the original state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NOTE: NOT ALWAYS THE CASE – depends on the type of box we put our state through </a:t>
            </a:r>
            <a:r>
              <a:rPr lang="en-GB">
                <a:sym typeface="Wingdings" panose="05000000000000000000" pitchFamily="2" charset="2"/>
              </a:rPr>
              <a:t></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But how can this be if all we’ve done is put it through the magical superposition box twice? Surely we should just get a random result back! The cause of this effect is actually an example of </a:t>
            </a:r>
            <a:r>
              <a:rPr lang="en-GB" i="1"/>
              <a:t>quantum interference</a:t>
            </a:r>
            <a:r>
              <a:rPr lang="en-GB" i="0"/>
              <a:t>. Let’s find out how this works :O </a:t>
            </a:r>
            <a:endParaRPr lang="en-GB" i="1"/>
          </a:p>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13</a:t>
            </a:fld>
            <a:endParaRPr lang="en-GB"/>
          </a:p>
        </p:txBody>
      </p:sp>
    </p:spTree>
    <p:extLst>
      <p:ext uri="{BB962C8B-B14F-4D97-AF65-F5344CB8AC3E}">
        <p14:creationId xmlns:p14="http://schemas.microsoft.com/office/powerpoint/2010/main" val="87068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normally where I’d pull out a lot of maths and get cancelling but let’s start with something a bit friendlier, shall we? </a:t>
            </a:r>
            <a:r>
              <a:rPr lang="en-GB">
                <a:sym typeface="Wingdings" panose="05000000000000000000" pitchFamily="2" charset="2"/>
              </a:rPr>
              <a:t></a:t>
            </a:r>
          </a:p>
          <a:p>
            <a:endParaRPr lang="en-GB">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sym typeface="Wingdings" panose="05000000000000000000" pitchFamily="2" charset="2"/>
              </a:rPr>
              <a:t>Let’s stick with the case where I start with a qubit in the zero state, like we see here at the top. First, we apply our magic superposition box and get a state that’s 50% likely to give us a zero or a one, as seen in the previous slide (we’re not measuring and therefore collapsing the superposition though).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Everything on a particular layer has equal probability amplitude other than in sign which is noted on the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quantum superposition has </a:t>
            </a:r>
            <a:r>
              <a:rPr lang="en-GB" i="1"/>
              <a:t>interfered with itself</a:t>
            </a:r>
            <a:r>
              <a:rPr lang="en-GB" i="0"/>
              <a:t> to give us back the zero state we started with!</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Really simple example of how we use quantum interference, but you can see how this might come in useful when we start adding more qubits!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You can see from this diagram that each time we add a new qubit, we double the degrees of freedom we have to play with – this is exponentially more information processing power than the classical case where each new bit simply adds one new</a:t>
            </a:r>
          </a:p>
          <a:p>
            <a:endParaRPr lang="en-GB">
              <a:sym typeface="Wingdings" panose="05000000000000000000" pitchFamily="2" charset="2"/>
            </a:endParaRPr>
          </a:p>
          <a:p>
            <a:endParaRPr lang="en-GB">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04CAE191-9A8E-4FE8-93EA-B9BE9C7E572B}" type="slidenum">
              <a:rPr lang="en-GB" smtClean="0"/>
              <a:t>14</a:t>
            </a:fld>
            <a:endParaRPr lang="en-GB"/>
          </a:p>
        </p:txBody>
      </p:sp>
    </p:spTree>
    <p:extLst>
      <p:ext uri="{BB962C8B-B14F-4D97-AF65-F5344CB8AC3E}">
        <p14:creationId xmlns:p14="http://schemas.microsoft.com/office/powerpoint/2010/main" val="2936813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in case you were wondering, this is what the maths looked like!</a:t>
            </a:r>
          </a:p>
          <a:p>
            <a:endParaRPr lang="en-GB"/>
          </a:p>
          <a:p>
            <a:r>
              <a:rPr lang="en-GB"/>
              <a:t>Hopefully that made sense – Frances will be coming back to our magic superposition box (also known as the Hadamard gate) a bit later…</a:t>
            </a:r>
          </a:p>
        </p:txBody>
      </p:sp>
      <p:sp>
        <p:nvSpPr>
          <p:cNvPr id="4" name="Slide Number Placeholder 3"/>
          <p:cNvSpPr>
            <a:spLocks noGrp="1"/>
          </p:cNvSpPr>
          <p:nvPr>
            <p:ph type="sldNum" sz="quarter" idx="10"/>
          </p:nvPr>
        </p:nvSpPr>
        <p:spPr/>
        <p:txBody>
          <a:bodyPr/>
          <a:lstStyle/>
          <a:p>
            <a:fld id="{04CAE191-9A8E-4FE8-93EA-B9BE9C7E572B}" type="slidenum">
              <a:rPr lang="en-GB" smtClean="0"/>
              <a:t>15</a:t>
            </a:fld>
            <a:endParaRPr lang="en-GB"/>
          </a:p>
        </p:txBody>
      </p:sp>
    </p:spTree>
    <p:extLst>
      <p:ext uri="{BB962C8B-B14F-4D97-AF65-F5344CB8AC3E}">
        <p14:creationId xmlns:p14="http://schemas.microsoft.com/office/powerpoint/2010/main" val="2414725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onto entanglement! Sounds weird, and it is!</a:t>
            </a:r>
          </a:p>
          <a:p>
            <a:endParaRPr lang="en-GB"/>
          </a:p>
          <a:p>
            <a:r>
              <a:rPr lang="en-GB"/>
              <a:t>This is the phenomenon that Einstein once famously referred to as ‘spooky action at a distance’.</a:t>
            </a:r>
          </a:p>
          <a:p>
            <a:endParaRPr lang="en-GB"/>
          </a:p>
          <a:p>
            <a:r>
              <a:rPr lang="en-GB"/>
              <a:t>Let me try to explain. Say a friend and I get together for a science party one day and decide to create a pair of entangled qubits. We do this and go back to our respective lives the day after, keeping hold of one qubit each. A while later, I get a job as an astronaut and fly to Mars! I still have my qubit and one day decide to measure it and see what state it’s in. </a:t>
            </a:r>
            <a:r>
              <a:rPr lang="en-GB" i="0"/>
              <a:t>T</a:t>
            </a:r>
            <a:r>
              <a:rPr lang="en-GB"/>
              <a:t>his collapses the superposition, leaving me with a qubit in a single state (let’s say 0). </a:t>
            </a:r>
            <a:r>
              <a:rPr lang="en-GB" i="0"/>
              <a:t>Assuming my friend hasn’t done anything weird with her qubit to break the entanglement,</a:t>
            </a:r>
            <a:r>
              <a:rPr lang="en-GB"/>
              <a:t> this causes the state of her qubit to collapse to the state corresponding to mine (1) </a:t>
            </a:r>
            <a:r>
              <a:rPr lang="en-GB" i="1"/>
              <a:t>at the exact same time that I measure my qubit</a:t>
            </a:r>
            <a:r>
              <a:rPr lang="en-GB" i="0"/>
              <a:t>. I now know exactly what state my friend’s qubit is in, despite not communicating with her.</a:t>
            </a:r>
          </a:p>
          <a:p>
            <a:endParaRPr lang="en-GB" i="0"/>
          </a:p>
          <a:p>
            <a:r>
              <a:rPr lang="en-GB" i="0"/>
              <a:t>Let’s hear that again – it’s pretty </a:t>
            </a:r>
            <a:r>
              <a:rPr lang="en-GB" i="0" err="1"/>
              <a:t>mindblowing</a:t>
            </a:r>
            <a:r>
              <a:rPr lang="en-GB" i="0"/>
              <a:t>. (use fists) This is my friend and this is me. We meet up and create an entangled pair of qubits. I then travel to a different planet. When I measure my qubit, I find it is in state 0. </a:t>
            </a:r>
            <a:r>
              <a:rPr lang="en-GB" i="1"/>
              <a:t>Simultaneously</a:t>
            </a:r>
            <a:r>
              <a:rPr lang="en-GB" i="0"/>
              <a:t>, back on Earth, I know that my friend’s qubit has collapsed to state 1. </a:t>
            </a:r>
          </a:p>
          <a:p>
            <a:endParaRPr lang="en-GB" i="0"/>
          </a:p>
          <a:p>
            <a:r>
              <a:rPr lang="en-GB"/>
              <a:t>Now you wouldn’t be blamed for thinking that this means we can suddenly start communicating across infinite distance with zero latency (would make Skype calls smoother, for sure!), or travelling faster than the speed of light! Our qubits </a:t>
            </a:r>
            <a:r>
              <a:rPr lang="en-GB" i="1"/>
              <a:t>have not communicated</a:t>
            </a:r>
            <a:r>
              <a:rPr lang="en-GB" i="0"/>
              <a:t>. Their states were </a:t>
            </a:r>
            <a:r>
              <a:rPr lang="en-GB" i="1"/>
              <a:t>correlated</a:t>
            </a:r>
            <a:r>
              <a:rPr lang="en-GB" i="0"/>
              <a:t> when we entangled them which means a measurement on one will also cause the other to collapse to the corresponding state. We couldn’t, for instance, force my qubit into a certain state (say 1 means yes), then measure it to cause my friend to see 0 and know my answer from the other end of the universe. Let me illustrate with an analogy:</a:t>
            </a:r>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Imagine I have two ping pong balls. I paint one of them red and one of them blue. I then mix them up behind my back and put each into a separate box – I don’t know which ball is in which box. I then mail this box to my friend, who lives in Australia. Now, if I open my box (perform a measurement) and see a blue ball, I know that my friend has the red, and vice versa – the results are correlated. The balls have (obviously) not communicated with one another. This holds true regardless of whether my friend lives in Australia or on Pluto. What I </a:t>
            </a:r>
            <a:r>
              <a:rPr lang="en-GB" i="1"/>
              <a:t>can’t</a:t>
            </a:r>
            <a:r>
              <a:rPr lang="en-GB"/>
              <a:t> do however is paint my ball red and turn my friend’s one blue. You can think of entanglement in the same way (to a point, it’s only an analogy after all!)</a:t>
            </a:r>
          </a:p>
          <a:p>
            <a:endParaRPr lang="en-GB"/>
          </a:p>
          <a:p>
            <a:endParaRPr lang="en-GB"/>
          </a:p>
          <a:p>
            <a:r>
              <a:rPr lang="en-GB"/>
              <a:t>Maybe questions?</a:t>
            </a:r>
          </a:p>
          <a:p>
            <a:endParaRPr lang="en-GB"/>
          </a:p>
          <a:p>
            <a:endParaRPr lang="en-GB"/>
          </a:p>
          <a:p>
            <a:endParaRPr lang="en-GB"/>
          </a:p>
          <a:p>
            <a:endParaRPr lang="en-GB"/>
          </a:p>
          <a:p>
            <a:pPr>
              <a:lnSpc>
                <a:spcPct val="90000"/>
              </a:lnSpc>
              <a:spcAft>
                <a:spcPts val="600"/>
              </a:spcAft>
            </a:pPr>
            <a:r>
              <a:rPr lang="en-GB" sz="1200">
                <a:solidFill>
                  <a:schemeClr val="bg1"/>
                </a:solidFill>
              </a:rPr>
              <a:t>Image credit: https://commons.wikimedia.org/wiki/</a:t>
            </a:r>
            <a:r>
              <a:rPr lang="en-GB" sz="1200" err="1">
                <a:solidFill>
                  <a:schemeClr val="bg1"/>
                </a:solidFill>
              </a:rPr>
              <a:t>File:Fils_électriques.JPG</a:t>
            </a:r>
            <a:endParaRPr lang="en-GB" sz="1200">
              <a:solidFill>
                <a:schemeClr val="bg1"/>
              </a:solidFill>
            </a:endParaRPr>
          </a:p>
          <a:p>
            <a:pPr>
              <a:lnSpc>
                <a:spcPct val="90000"/>
              </a:lnSpc>
              <a:spcAft>
                <a:spcPts val="600"/>
              </a:spcAft>
            </a:pPr>
            <a:r>
              <a:rPr lang="en-GB" sz="1200">
                <a:solidFill>
                  <a:schemeClr val="bg1"/>
                </a:solidFill>
              </a:rPr>
              <a:t>License: https://creativecommons.org/licenses/by-sa/4.0/</a:t>
            </a:r>
          </a:p>
          <a:p>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94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far as our Dirac notation goes, it’s fairly straightforward to tell when a state is entangled because there’s no way to factorise the state so that each qubit is isolated.</a:t>
            </a:r>
          </a:p>
          <a:p>
            <a:endParaRPr lang="en-GB"/>
          </a:p>
          <a:p>
            <a:r>
              <a:rPr lang="en-GB"/>
              <a:t>Take, for example, the state we see here – we aren’t able to factorise this so that we get two brackets, one describing the first qubit’s state only and one describing the second. It is therefore impossible to describe the state of one of the qubits individually without also describing the state of the other one – this is the more mathematical definition of entanglement and it’s why our measurements are correlated.</a:t>
            </a:r>
          </a:p>
          <a:p>
            <a:endParaRPr lang="en-GB"/>
          </a:p>
          <a:p>
            <a:r>
              <a:rPr lang="en-GB"/>
              <a:t>FYI – not limited to just two qubits!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580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now we’ve learned what makes quantum computers so special (and weird), let’s find out what we need to do to build one. There are five different things a system must do before we can count it as a proper quantum computer, plus two extra ones for communication between qubits to happen. </a:t>
            </a:r>
          </a:p>
          <a:p>
            <a:endParaRPr lang="en-GB"/>
          </a:p>
          <a:p>
            <a:pPr marL="171450" indent="-171450">
              <a:buFontTx/>
              <a:buChar char="-"/>
            </a:pPr>
            <a:r>
              <a:rPr lang="en-GB" b="1"/>
              <a:t>Easy reset: </a:t>
            </a:r>
            <a:r>
              <a:rPr lang="en-GB"/>
              <a:t>we can always reset our system to a simple, well-known starting state, i.e. we know that we have a red and blue ping pong ball only at the start, no green ones lurking!</a:t>
            </a:r>
          </a:p>
          <a:p>
            <a:pPr marL="171450" indent="-171450">
              <a:buFontTx/>
              <a:buChar char="-"/>
            </a:pPr>
            <a:endParaRPr lang="en-GB"/>
          </a:p>
          <a:p>
            <a:pPr marL="171450" indent="-171450">
              <a:buFontTx/>
              <a:buChar char="-"/>
            </a:pPr>
            <a:r>
              <a:rPr lang="en-GB" b="1"/>
              <a:t>Stable: </a:t>
            </a:r>
            <a:r>
              <a:rPr lang="en-GB" b="0"/>
              <a:t>Because qubits are incredibly tiny, they can be incredibly sensitive to perturbations in the local environment. This can come in the form of errant cosmic rays, temperamental equipment or just bad luck, but the long and short of it is that quantum states tend to be short-lived. We basically need to make sure that these states exist for longer than it takes us to actually use them for computation (</a:t>
            </a:r>
            <a:r>
              <a:rPr lang="en-GB" b="0" err="1"/>
              <a:t>kinda</a:t>
            </a:r>
            <a:r>
              <a:rPr lang="en-GB" b="0"/>
              <a:t> makes sense when you think about it really!) This process of losing the quantum properties of the system is also known as decoherence.</a:t>
            </a:r>
          </a:p>
          <a:p>
            <a:pPr marL="171450" indent="-171450">
              <a:buFontTx/>
              <a:buChar char="-"/>
            </a:pPr>
            <a:endParaRPr lang="en-GB" b="1"/>
          </a:p>
          <a:p>
            <a:pPr marL="171450" indent="-171450">
              <a:buFontTx/>
              <a:buChar char="-"/>
            </a:pPr>
            <a:r>
              <a:rPr lang="en-GB" b="1"/>
              <a:t>Measurable: </a:t>
            </a:r>
            <a:r>
              <a:rPr lang="en-GB" b="0"/>
              <a:t>Fairly obvious this one – basically we need to be able to actually measure our qubits at the end to see the result of our computation.</a:t>
            </a:r>
          </a:p>
          <a:p>
            <a:pPr marL="171450" indent="-171450">
              <a:buFontTx/>
              <a:buChar char="-"/>
            </a:pPr>
            <a:endParaRPr lang="en-GB" b="0"/>
          </a:p>
          <a:p>
            <a:pPr marL="171450" indent="-171450">
              <a:buFontTx/>
              <a:buChar char="-"/>
            </a:pPr>
            <a:r>
              <a:rPr lang="en-GB" b="1"/>
              <a:t>Scalable: </a:t>
            </a:r>
            <a:r>
              <a:rPr lang="en-GB" b="0"/>
              <a:t>In just the same way as our regular computers make use of more than one bit (a one-bit PC would be a bit depressing really), we must also be able to add more qubits to our system so we can do more complex computations. </a:t>
            </a:r>
          </a:p>
          <a:p>
            <a:pPr marL="171450" indent="-171450">
              <a:buFontTx/>
              <a:buChar char="-"/>
            </a:pPr>
            <a:endParaRPr lang="en-GB" b="0"/>
          </a:p>
          <a:p>
            <a:pPr marL="171450" indent="-171450">
              <a:buFontTx/>
              <a:buChar char="-"/>
            </a:pPr>
            <a:r>
              <a:rPr lang="en-GB" b="1"/>
              <a:t>Universality: </a:t>
            </a:r>
            <a:r>
              <a:rPr lang="en-GB" b="0"/>
              <a:t>When we do complex computations, we don’t just input the maths directly into our system and press play! Instead, we must break these complex operations down into sequences of simple steps that our computer is able to perform. We call each of these steps an operation, and each operation is performed by a gate. </a:t>
            </a:r>
          </a:p>
          <a:p>
            <a:pPr marL="628650" lvl="1" indent="-171450">
              <a:buFontTx/>
              <a:buChar char="-"/>
            </a:pPr>
            <a:r>
              <a:rPr lang="en-GB" b="0"/>
              <a:t>A universal set of gates is just a collection of gates that can be combined to perform any computation we want on the system.</a:t>
            </a:r>
          </a:p>
          <a:p>
            <a:pPr marL="628650" lvl="1" indent="-171450">
              <a:buFontTx/>
              <a:buChar char="-"/>
            </a:pPr>
            <a:r>
              <a:rPr lang="en-GB" b="0"/>
              <a:t>The idea here is that we should be able to physically implement at least one of these sets, otherwise we have a computer limited to only doing specific things, which seems silly!</a:t>
            </a:r>
          </a:p>
          <a:p>
            <a:pPr marL="171450" indent="-171450">
              <a:buFontTx/>
              <a:buChar char="-"/>
            </a:pPr>
            <a:endParaRPr lang="en-GB" b="0"/>
          </a:p>
          <a:p>
            <a:pPr marL="0" indent="0">
              <a:buFontTx/>
              <a:buNone/>
            </a:pPr>
            <a:r>
              <a:rPr lang="en-GB" b="0"/>
              <a:t>Now we come to the two communication requirements. These two are pretty straightforward:</a:t>
            </a:r>
          </a:p>
          <a:p>
            <a:pPr marL="171450" indent="-171450">
              <a:buFontTx/>
              <a:buChar char="-"/>
            </a:pPr>
            <a:r>
              <a:rPr lang="en-GB" b="0"/>
              <a:t>We have to be able to convert between stationary qubits (used for computation) and moving ones (used for communication).</a:t>
            </a:r>
          </a:p>
          <a:p>
            <a:pPr marL="171450" indent="-171450">
              <a:buFontTx/>
              <a:buChar char="-"/>
            </a:pPr>
            <a:r>
              <a:rPr lang="en-GB" b="0"/>
              <a:t>We have to be able to reliably transfer information between parts of our quantum computer (i.e. reliably move qubits between different parts of the computer)</a:t>
            </a:r>
          </a:p>
          <a:p>
            <a:pPr marL="0" indent="0">
              <a:buFontTx/>
              <a:buNone/>
            </a:pPr>
            <a:endParaRPr lang="en-GB" b="0"/>
          </a:p>
          <a:p>
            <a:pPr marL="0" indent="0">
              <a:buFontTx/>
              <a:buNone/>
            </a:pPr>
            <a:r>
              <a:rPr lang="en-GB" b="0"/>
              <a:t>Sweet, now we know what we need to do to build a quantum computer! Not so complicated after all </a:t>
            </a:r>
            <a:r>
              <a:rPr lang="en-GB" b="0">
                <a:sym typeface="Wingdings" panose="05000000000000000000" pitchFamily="2" charset="2"/>
              </a:rPr>
              <a:t></a:t>
            </a:r>
          </a:p>
          <a:p>
            <a:pPr marL="0" indent="0">
              <a:buFontTx/>
              <a:buNone/>
            </a:pPr>
            <a:endParaRPr lang="en-GB" b="0">
              <a:sym typeface="Wingdings" panose="05000000000000000000" pitchFamily="2" charset="2"/>
            </a:endParaRPr>
          </a:p>
          <a:p>
            <a:pPr marL="0" indent="0">
              <a:buFontTx/>
              <a:buNone/>
            </a:pPr>
            <a:r>
              <a:rPr lang="en-GB" b="0">
                <a:sym typeface="Wingdings" panose="05000000000000000000" pitchFamily="2" charset="2"/>
              </a:rPr>
              <a:t>Let’s find out what systems people are already building!</a:t>
            </a:r>
            <a:endParaRPr lang="en-GB" b="0"/>
          </a:p>
        </p:txBody>
      </p:sp>
      <p:sp>
        <p:nvSpPr>
          <p:cNvPr id="4" name="Slide Number Placeholder 3"/>
          <p:cNvSpPr>
            <a:spLocks noGrp="1"/>
          </p:cNvSpPr>
          <p:nvPr>
            <p:ph type="sldNum" sz="quarter" idx="10"/>
          </p:nvPr>
        </p:nvSpPr>
        <p:spPr/>
        <p:txBody>
          <a:bodyPr/>
          <a:lstStyle/>
          <a:p>
            <a:fld id="{04CAE191-9A8E-4FE8-93EA-B9BE9C7E572B}" type="slidenum">
              <a:rPr lang="en-GB" smtClean="0"/>
              <a:t>18</a:t>
            </a:fld>
            <a:endParaRPr lang="en-GB"/>
          </a:p>
        </p:txBody>
      </p:sp>
    </p:spTree>
    <p:extLst>
      <p:ext uri="{BB962C8B-B14F-4D97-AF65-F5344CB8AC3E}">
        <p14:creationId xmlns:p14="http://schemas.microsoft.com/office/powerpoint/2010/main" val="636818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type of qubit that various groups are currently working on is based on ions. Ions are basically regular atoms that have lost or gained an electron/electrons and therefore have a charge (positive or negative). Because they have charges, we can use magnets and electrodes to trap and control them, like we see in this rather dull schematic. Let’s see what a real ion trap looks like!</a:t>
            </a:r>
          </a:p>
          <a:p>
            <a:endParaRPr lang="en-GB"/>
          </a:p>
          <a:p>
            <a:r>
              <a:rPr lang="en-GB"/>
              <a:t>CLICK</a:t>
            </a:r>
          </a:p>
          <a:p>
            <a:endParaRPr lang="en-GB"/>
          </a:p>
          <a:p>
            <a:r>
              <a:rPr lang="en-GB"/>
              <a:t>Much shinier! What we are seeing here is the trap itself – if you look closely, you can actually see a single strontium ion trapped between the two needle-like electrodes we see coming from the left and right! The photo was taken by using a really long exposure shot so that we can pick up the very faint fluorescence of the strontium ion – this particular ion trap is currently being developed by the Ion Trap Quantum Computing Group in Oxford.</a:t>
            </a:r>
          </a:p>
          <a:p>
            <a:endParaRPr lang="en-GB"/>
          </a:p>
          <a:p>
            <a:r>
              <a:rPr lang="en-GB"/>
              <a:t>But one ion isn’t really going to cut it, is it? Fortunately, they don’t stop there </a:t>
            </a:r>
            <a:r>
              <a:rPr lang="en-GB">
                <a:sym typeface="Wingdings" panose="05000000000000000000" pitchFamily="2" charset="2"/>
              </a:rPr>
              <a:t> </a:t>
            </a:r>
            <a:r>
              <a:rPr lang="en-GB"/>
              <a:t>At the top, we can see a string of such ions held in a trap – now we can start to do some actual computation!</a:t>
            </a:r>
          </a:p>
          <a:p>
            <a:endParaRPr lang="en-GB"/>
          </a:p>
          <a:p>
            <a:r>
              <a:rPr lang="en-GB"/>
              <a:t>https://www2.physics.ox.ac.uk/research/ion-trap-quantum-computing-group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14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lvl="1" indent="0">
              <a:buFontTx/>
              <a:buNone/>
            </a:pPr>
            <a:r>
              <a:rPr lang="en-GB" sz="900" b="0" kern="1200" baseline="0">
                <a:solidFill>
                  <a:schemeClr val="tx1"/>
                </a:solidFill>
                <a:effectLst/>
                <a:latin typeface="Segoe UI Light" pitchFamily="34" charset="0"/>
                <a:ea typeface="+mn-ea"/>
                <a:cs typeface="+mn-cs"/>
              </a:rPr>
              <a:t>You’ve probably all heard of this quantum computing thing and are curious to learn more.</a:t>
            </a:r>
          </a:p>
          <a:p>
            <a:pPr marL="217262" lvl="1" indent="0">
              <a:buFontTx/>
              <a:buNone/>
            </a:pPr>
            <a:endParaRPr lang="en-GB" sz="900" b="0" kern="1200" baseline="0">
              <a:solidFill>
                <a:schemeClr val="tx1"/>
              </a:solidFill>
              <a:effectLst/>
              <a:latin typeface="Segoe UI Light" pitchFamily="34" charset="0"/>
              <a:ea typeface="+mn-ea"/>
              <a:cs typeface="+mn-cs"/>
            </a:endParaRPr>
          </a:p>
          <a:p>
            <a:pPr marL="217262" lvl="1" indent="0">
              <a:buFontTx/>
              <a:buNone/>
            </a:pPr>
            <a:r>
              <a:rPr lang="en-GB" sz="900" b="0" kern="1200" baseline="0">
                <a:solidFill>
                  <a:schemeClr val="tx1"/>
                </a:solidFill>
                <a:effectLst/>
                <a:latin typeface="Segoe UI Light" pitchFamily="34" charset="0"/>
                <a:ea typeface="+mn-ea"/>
                <a:cs typeface="+mn-cs"/>
              </a:rPr>
              <a:t>Good job, you’re all in the right place </a:t>
            </a:r>
            <a:r>
              <a:rPr lang="en-GB" sz="900" b="0" kern="1200" baseline="0">
                <a:solidFill>
                  <a:schemeClr val="tx1"/>
                </a:solidFill>
                <a:effectLst/>
                <a:latin typeface="Segoe UI Light" pitchFamily="34" charset="0"/>
                <a:ea typeface="+mn-ea"/>
                <a:cs typeface="+mn-cs"/>
                <a:sym typeface="Wingdings" panose="05000000000000000000" pitchFamily="2" charset="2"/>
              </a:rPr>
              <a:t></a:t>
            </a:r>
          </a:p>
          <a:p>
            <a:pPr marL="217262" lvl="1" indent="0">
              <a:buFontTx/>
              <a:buNone/>
            </a:pPr>
            <a:endParaRPr lang="en-GB" sz="900" b="0" kern="1200" baseline="0">
              <a:solidFill>
                <a:schemeClr val="tx1"/>
              </a:solidFill>
              <a:effectLst/>
              <a:latin typeface="Segoe UI Light" pitchFamily="34" charset="0"/>
              <a:ea typeface="+mn-ea"/>
              <a:cs typeface="+mn-cs"/>
              <a:sym typeface="Wingdings" panose="05000000000000000000" pitchFamily="2" charset="2"/>
            </a:endParaRPr>
          </a:p>
          <a:p>
            <a:pPr marL="217262" lvl="1" indent="0">
              <a:buFontTx/>
              <a:buNone/>
            </a:pPr>
            <a:r>
              <a:rPr lang="en-GB" sz="900" b="0" kern="1200" baseline="0">
                <a:solidFill>
                  <a:schemeClr val="tx1"/>
                </a:solidFill>
                <a:effectLst/>
                <a:latin typeface="Segoe UI Light" pitchFamily="34" charset="0"/>
                <a:ea typeface="+mn-ea"/>
                <a:cs typeface="+mn-cs"/>
              </a:rPr>
              <a:t>I hope that you will all leave this session with a high-level understanding of what quantum computing is and why it’s important. We will find out what conditions a physical system must satisfy in order to qualify as a quantum computer and touch upon some systems currently in development. We will end with a whirlwind introduction to Microsoft’s Quantum Development Kit and Q# language, as well as some suggested learning resources so you can continue your quantum journey. All of this will be done from the ground up, no programming or significant physics/maths background required! I’ll try to use analogy where possible to explain the weirder concepts – try not to take these too literally!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7/10/2018 10:51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172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Ok so how does this all actually work then?</a:t>
            </a:r>
          </a:p>
          <a:p>
            <a:endParaRPr lang="en-GB"/>
          </a:p>
          <a:p>
            <a:r>
              <a:rPr lang="en-GB"/>
              <a:t>In an ion trap system, we use the energy levels of the ions as our qubit 0 and 1 states – our ions are set up to have two accessible levels (of lower and higher energy). When we shoot light at it, the ion absorbs energy and becomes excited – this is our ‘1’ state. It can then relax, releasing light (which we can detect) and settling back into the lower energy state (this is our ‘0’ state).</a:t>
            </a:r>
          </a:p>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20</a:t>
            </a:fld>
            <a:endParaRPr lang="en-GB"/>
          </a:p>
        </p:txBody>
      </p:sp>
    </p:spTree>
    <p:extLst>
      <p:ext uri="{BB962C8B-B14F-4D97-AF65-F5344CB8AC3E}">
        <p14:creationId xmlns:p14="http://schemas.microsoft.com/office/powerpoint/2010/main" val="2637243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how does this system stand up to our requirements from earlier then?</a:t>
            </a:r>
          </a:p>
          <a:p>
            <a:endParaRPr lang="en-GB"/>
          </a:p>
          <a:p>
            <a:r>
              <a:rPr lang="en-GB"/>
              <a:t>CLICK</a:t>
            </a:r>
          </a:p>
          <a:p>
            <a:endParaRPr lang="en-GB"/>
          </a:p>
          <a:p>
            <a:r>
              <a:rPr lang="en-GB"/>
              <a:t>Pretty well actually!</a:t>
            </a:r>
          </a:p>
          <a:p>
            <a:endParaRPr lang="en-GB"/>
          </a:p>
          <a:p>
            <a:r>
              <a:rPr lang="en-GB"/>
              <a:t>Ions are pretty easy to get hold of, manipulate and measure, meaning they satisfy our requirements for measurement, easy prep &amp; reset. It has also been proved (theoretically and experimentally) that we can make all the gates we need for universality. Great!</a:t>
            </a:r>
          </a:p>
          <a:p>
            <a:endParaRPr lang="en-GB"/>
          </a:p>
          <a:p>
            <a:r>
              <a:rPr lang="en-GB"/>
              <a:t>We can use further magnets and electrodes to move ions about the system, fulfilling our communication requirements (conversion and data transfer).  </a:t>
            </a:r>
          </a:p>
          <a:p>
            <a:endParaRPr lang="en-GB"/>
          </a:p>
          <a:p>
            <a:r>
              <a:rPr lang="en-GB"/>
              <a:t>Unfortunately for us however, ions are still pretty sensitive to perturbations from outside and isolating them properly from these effects is quite hard (but not impossible!) Furthermore, whilst great leaps have been made in realising the dream of the ion-trap-on-a-chip, there is currently no truly large-scale implementation of the ion trap system available for computation, so we aren’t quite there with scalability yet either! Very promising area of research though, watch this space! </a:t>
            </a:r>
            <a:r>
              <a:rPr lang="en-GB">
                <a:sym typeface="Wingdings" panose="05000000000000000000" pitchFamily="2" charset="2"/>
              </a:rPr>
              <a:t></a:t>
            </a:r>
            <a:endParaRPr lang="en-GB"/>
          </a:p>
          <a:p>
            <a:endParaRPr lang="en-GB"/>
          </a:p>
          <a:p>
            <a:r>
              <a:rPr lang="en-GB"/>
              <a:t>This is only one example of a physical system for quantum computing though – and there are many, believe me! Some of them make use of neutral atoms in a similar way to the ion trap (using light to trap the atoms instead of magnets and electrodes). Some (such as NMR-based methods and quantum dots) use the spin of electrons or atomic nuclei (spin can be either up or down, mapping rather conveniently to our zero and one states).</a:t>
            </a:r>
          </a:p>
          <a:p>
            <a:endParaRPr lang="en-GB"/>
          </a:p>
          <a:p>
            <a:r>
              <a:rPr lang="en-GB"/>
              <a:t>Each of these different systems has its own advantages and disadvantages, but we won’t go into the details here today (we don’t have the time, sadly!) I’d just like to cover off one more example which is quite different to the ones I’ve spoken about thus far – topological quantum computing.</a:t>
            </a:r>
          </a:p>
        </p:txBody>
      </p:sp>
      <p:sp>
        <p:nvSpPr>
          <p:cNvPr id="4" name="Slide Number Placeholder 3"/>
          <p:cNvSpPr>
            <a:spLocks noGrp="1"/>
          </p:cNvSpPr>
          <p:nvPr>
            <p:ph type="sldNum" sz="quarter" idx="10"/>
          </p:nvPr>
        </p:nvSpPr>
        <p:spPr/>
        <p:txBody>
          <a:bodyPr/>
          <a:lstStyle/>
          <a:p>
            <a:fld id="{04CAE191-9A8E-4FE8-93EA-B9BE9C7E572B}" type="slidenum">
              <a:rPr lang="en-GB" smtClean="0"/>
              <a:t>21</a:t>
            </a:fld>
            <a:endParaRPr lang="en-GB"/>
          </a:p>
        </p:txBody>
      </p:sp>
    </p:spTree>
    <p:extLst>
      <p:ext uri="{BB962C8B-B14F-4D97-AF65-F5344CB8AC3E}">
        <p14:creationId xmlns:p14="http://schemas.microsoft.com/office/powerpoint/2010/main" val="1636987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 use further magnets and electrodes to move ions about the system, fulfilling our communication requirements (conversion and data transfer).  </a:t>
            </a:r>
          </a:p>
        </p:txBody>
      </p:sp>
      <p:sp>
        <p:nvSpPr>
          <p:cNvPr id="4" name="Slide Number Placeholder 3"/>
          <p:cNvSpPr>
            <a:spLocks noGrp="1"/>
          </p:cNvSpPr>
          <p:nvPr>
            <p:ph type="sldNum" sz="quarter" idx="10"/>
          </p:nvPr>
        </p:nvSpPr>
        <p:spPr/>
        <p:txBody>
          <a:bodyPr/>
          <a:lstStyle/>
          <a:p>
            <a:fld id="{04CAE191-9A8E-4FE8-93EA-B9BE9C7E572B}" type="slidenum">
              <a:rPr lang="en-GB" smtClean="0"/>
              <a:t>22</a:t>
            </a:fld>
            <a:endParaRPr lang="en-GB"/>
          </a:p>
        </p:txBody>
      </p:sp>
    </p:spTree>
    <p:extLst>
      <p:ext uri="{BB962C8B-B14F-4D97-AF65-F5344CB8AC3E}">
        <p14:creationId xmlns:p14="http://schemas.microsoft.com/office/powerpoint/2010/main" val="607139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Unfortunately for us however, ions are still pretty sensitive to perturbations from outside and isolating them properly from these effects is quite hard (but not impossible!) Furthermore, whilst great leaps have been made in realising the dream of the ion-trap-on-a-chip, there is currently no truly large-scale implementation of the ion trap system available for computation, so we aren’t quite there with scalability yet either! Very promising area of research though, watch this space! </a:t>
            </a:r>
            <a:r>
              <a:rPr lang="en-GB">
                <a:sym typeface="Wingdings" panose="05000000000000000000" pitchFamily="2" charset="2"/>
              </a:rPr>
              <a:t></a:t>
            </a:r>
            <a:endParaRPr lang="en-GB"/>
          </a:p>
          <a:p>
            <a:endParaRPr lang="en-GB"/>
          </a:p>
          <a:p>
            <a:r>
              <a:rPr lang="en-GB"/>
              <a:t>This is only one example of a physical system for quantum computing though – and there are many, believe me! Some of them make use of neutral atoms in a similar way to the ion trap (using light to trap the atoms instead of magnets and electrodes). Some (such as NMR-based methods and quantum dots) use the spin of electrons or atomic nuclei (spin can be either up or down, mapping rather conveniently to our zero and one states).</a:t>
            </a:r>
          </a:p>
          <a:p>
            <a:endParaRPr lang="en-GB"/>
          </a:p>
          <a:p>
            <a:r>
              <a:rPr lang="en-GB"/>
              <a:t>Each of these different systems has its own advantages and disadvantages, but we won’t go into the details here today (we don’t have the time, sadly!) I’d just like to cover off one more example which is quite different to the ones I’ve spoken about thus far – topological quantum computing.</a:t>
            </a:r>
          </a:p>
        </p:txBody>
      </p:sp>
      <p:sp>
        <p:nvSpPr>
          <p:cNvPr id="4" name="Slide Number Placeholder 3"/>
          <p:cNvSpPr>
            <a:spLocks noGrp="1"/>
          </p:cNvSpPr>
          <p:nvPr>
            <p:ph type="sldNum" sz="quarter" idx="10"/>
          </p:nvPr>
        </p:nvSpPr>
        <p:spPr/>
        <p:txBody>
          <a:bodyPr/>
          <a:lstStyle/>
          <a:p>
            <a:fld id="{04CAE191-9A8E-4FE8-93EA-B9BE9C7E572B}" type="slidenum">
              <a:rPr lang="en-GB" smtClean="0"/>
              <a:t>23</a:t>
            </a:fld>
            <a:endParaRPr lang="en-GB"/>
          </a:p>
        </p:txBody>
      </p:sp>
    </p:spTree>
    <p:extLst>
      <p:ext uri="{BB962C8B-B14F-4D97-AF65-F5344CB8AC3E}">
        <p14:creationId xmlns:p14="http://schemas.microsoft.com/office/powerpoint/2010/main" val="355765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Soo topological QC – what on Earth does that mean?!</a:t>
            </a:r>
          </a:p>
          <a:p>
            <a:endParaRPr lang="en-GB"/>
          </a:p>
          <a:p>
            <a:r>
              <a:rPr lang="en-GB"/>
              <a:t>Basically what we do is take a nanowire and cool it down to just a few millikelvin above absolute zero (nearly -300 degrees Celsius) – our lab is quite possibly the coldest place in the universe right now!! At these super low temperatures, the electrons in the wire start to behave strangely and exhibit properties consistent with </a:t>
            </a:r>
            <a:r>
              <a:rPr lang="en-GB" err="1"/>
              <a:t>Majorana</a:t>
            </a:r>
            <a:r>
              <a:rPr lang="en-GB"/>
              <a:t> Fermions. The image on the right is the ‘quantum fridge’ used to lower our system to such a cold temperature.</a:t>
            </a:r>
          </a:p>
          <a:p>
            <a:endParaRPr lang="en-GB"/>
          </a:p>
          <a:p>
            <a:r>
              <a:rPr lang="en-GB" err="1"/>
              <a:t>Majorana</a:t>
            </a:r>
            <a:r>
              <a:rPr lang="en-GB"/>
              <a:t> Fermions are exotic quasiparticles whose antiparticles are the same as their particles. What happens here is that we end up with two of these </a:t>
            </a:r>
            <a:r>
              <a:rPr lang="en-GB" err="1"/>
              <a:t>Majorana</a:t>
            </a:r>
            <a:r>
              <a:rPr lang="en-GB"/>
              <a:t> Fermions, one at either end of the wire. We are then able to manipulate each half of the pair independently in order to perform computations (more on this in a sec).</a:t>
            </a:r>
          </a:p>
          <a:p>
            <a:endParaRPr lang="en-GB"/>
          </a:p>
          <a:p>
            <a:r>
              <a:rPr lang="en-GB"/>
              <a:t>When we bring the particles together, they collapse down to either an electron or the absence of an electron – this gives us our two-state qubit system!</a:t>
            </a:r>
          </a:p>
          <a:p>
            <a:endParaRPr lang="en-GB"/>
          </a:p>
          <a:p>
            <a:r>
              <a:rPr lang="en-GB"/>
              <a:t>So how do we actually use these </a:t>
            </a:r>
            <a:r>
              <a:rPr lang="en-GB" err="1"/>
              <a:t>Majorana</a:t>
            </a:r>
            <a:r>
              <a:rPr lang="en-GB"/>
              <a:t> Fermions to perform computation and why would we want to use this topological approach instead of a more traditional method such as ion trap QC? The answer lies in the way we encode information in the system.</a:t>
            </a:r>
          </a:p>
        </p:txBody>
      </p:sp>
      <p:sp>
        <p:nvSpPr>
          <p:cNvPr id="4" name="Slide Number Placeholder 3"/>
          <p:cNvSpPr>
            <a:spLocks noGrp="1"/>
          </p:cNvSpPr>
          <p:nvPr>
            <p:ph type="sldNum" sz="quarter" idx="10"/>
          </p:nvPr>
        </p:nvSpPr>
        <p:spPr/>
        <p:txBody>
          <a:bodyPr/>
          <a:lstStyle/>
          <a:p>
            <a:fld id="{04CAE191-9A8E-4FE8-93EA-B9BE9C7E572B}" type="slidenum">
              <a:rPr lang="en-GB" smtClean="0"/>
              <a:t>24</a:t>
            </a:fld>
            <a:endParaRPr lang="en-GB"/>
          </a:p>
        </p:txBody>
      </p:sp>
    </p:spTree>
    <p:extLst>
      <p:ext uri="{BB962C8B-B14F-4D97-AF65-F5344CB8AC3E}">
        <p14:creationId xmlns:p14="http://schemas.microsoft.com/office/powerpoint/2010/main" val="1856666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Now, imagine we have several of these pairs of </a:t>
            </a:r>
            <a:r>
              <a:rPr lang="en-GB" err="1"/>
              <a:t>Majorana</a:t>
            </a:r>
            <a:r>
              <a:rPr lang="en-GB"/>
              <a:t> particles together in our system. Because we can move each of the two particles independently around the wire, we are able to effectively ‘braid’ these particles into a pattern like we see here</a:t>
            </a:r>
          </a:p>
          <a:p>
            <a:pPr marL="171450" indent="-171450">
              <a:buFontTx/>
              <a:buChar char="-"/>
            </a:pPr>
            <a:r>
              <a:rPr lang="en-GB"/>
              <a:t>Can use this braiding scheme to represent quantum information and perform computations</a:t>
            </a:r>
          </a:p>
          <a:p>
            <a:pPr marL="171450" indent="-171450">
              <a:buFontTx/>
              <a:buChar char="-"/>
            </a:pPr>
            <a:r>
              <a:rPr lang="en-GB"/>
              <a:t>More braids = higher accuracy</a:t>
            </a:r>
          </a:p>
          <a:p>
            <a:pPr marL="171450" indent="-171450">
              <a:buFontTx/>
              <a:buChar char="-"/>
            </a:pPr>
            <a:r>
              <a:rPr lang="en-GB"/>
              <a:t>Because we’re not using properties of the particles themselves and rather use the braid pattern for computation, this is much more robust than other schemes – need far fewer error correction qubits</a:t>
            </a:r>
          </a:p>
          <a:p>
            <a:pPr marL="171450" indent="-171450">
              <a:buFontTx/>
              <a:buChar char="-"/>
            </a:pPr>
            <a:r>
              <a:rPr lang="en-GB"/>
              <a:t>As you can see on the right, topological qubits can undergo a lot of interference before they are rendered useless</a:t>
            </a:r>
          </a:p>
          <a:p>
            <a:pPr marL="171450" indent="-171450">
              <a:buFontTx/>
              <a:buChar char="-"/>
            </a:pPr>
            <a:r>
              <a:rPr lang="en-GB"/>
              <a:t>Up until quite recently, has been quite theoretical, however we’ve very recently published a paper in Nature offering significant experimental evidence for the existence of these </a:t>
            </a:r>
            <a:r>
              <a:rPr lang="en-GB" err="1"/>
              <a:t>Majorana</a:t>
            </a:r>
            <a:r>
              <a:rPr lang="en-GB"/>
              <a:t> Fermions, which is hugely exciting. </a:t>
            </a:r>
          </a:p>
          <a:p>
            <a:pPr marL="171450" indent="-171450">
              <a:buFontTx/>
              <a:buChar char="-"/>
            </a:pPr>
            <a:r>
              <a:rPr lang="en-GB"/>
              <a:t>Our research team is focused on designing a system that is robust, universal, and highly scalable – now we’ve proved the particles actually exist, scale-up work can commence! Watch this space </a:t>
            </a:r>
            <a:r>
              <a:rPr lang="en-GB">
                <a:sym typeface="Wingdings" panose="05000000000000000000" pitchFamily="2" charset="2"/>
              </a:rPr>
              <a:t></a:t>
            </a:r>
            <a:endParaRPr lang="en-GB"/>
          </a:p>
          <a:p>
            <a:pPr marL="171450" indent="-171450">
              <a:buFontTx/>
              <a:buChar char="-"/>
            </a:pPr>
            <a:r>
              <a:rPr lang="en-GB"/>
              <a:t>See future blog post for more details</a:t>
            </a:r>
          </a:p>
          <a:p>
            <a:pPr marL="171450" indent="-171450">
              <a:buFontTx/>
              <a:buChar char="-"/>
            </a:pPr>
            <a:endParaRPr lang="en-GB"/>
          </a:p>
          <a:p>
            <a:pPr marL="171450" indent="-171450">
              <a:buFontTx/>
              <a:buChar char="-"/>
            </a:pPr>
            <a:r>
              <a:rPr lang="en-GB"/>
              <a:t>Now, over to Frances who will pick up where I left off with the software side of things! </a:t>
            </a:r>
            <a:r>
              <a:rPr lang="en-GB">
                <a:sym typeface="Wingdings" panose="05000000000000000000" pitchFamily="2" charset="2"/>
              </a:rPr>
              <a:t></a:t>
            </a:r>
            <a:endParaRPr lang="en-GB"/>
          </a:p>
          <a:p>
            <a:endParaRPr lang="en-GB"/>
          </a:p>
          <a:p>
            <a:endParaRPr lang="en-GB"/>
          </a:p>
          <a:p>
            <a:endParaRPr lang="en-GB"/>
          </a:p>
          <a:p>
            <a:endParaRPr lang="en-GB"/>
          </a:p>
          <a:p>
            <a:endParaRPr lang="en-GB"/>
          </a:p>
          <a:p>
            <a:endParaRPr lang="en-GB"/>
          </a:p>
          <a:p>
            <a:endParaRPr lang="en-GB"/>
          </a:p>
          <a:p>
            <a:r>
              <a:rPr lang="en-GB" err="1"/>
              <a:t>Soooo</a:t>
            </a:r>
            <a:r>
              <a:rPr lang="en-GB"/>
              <a:t>, topological quantum computing. What on Earth does that mean?! Good question!</a:t>
            </a:r>
          </a:p>
          <a:p>
            <a:endParaRPr lang="en-GB"/>
          </a:p>
          <a:p>
            <a:r>
              <a:rPr lang="en-GB"/>
              <a:t>To cut a very long (and complicated!) story short, topological qubits are made of exotic quasiparticles called </a:t>
            </a:r>
            <a:r>
              <a:rPr lang="en-GB" err="1"/>
              <a:t>Majorana</a:t>
            </a:r>
            <a:r>
              <a:rPr lang="en-GB"/>
              <a:t> Fermions that we can braid together to form qubits. The more </a:t>
            </a:r>
            <a:r>
              <a:rPr lang="en-GB" err="1"/>
              <a:t>anyons</a:t>
            </a:r>
            <a:r>
              <a:rPr lang="en-GB"/>
              <a:t> we add to the braid, the more accurate our computations get. We do computations by changing the way the </a:t>
            </a:r>
            <a:r>
              <a:rPr lang="en-GB" err="1"/>
              <a:t>anyons</a:t>
            </a:r>
            <a:r>
              <a:rPr lang="en-GB"/>
              <a:t> are braided together and creating knots.</a:t>
            </a:r>
          </a:p>
          <a:p>
            <a:endParaRPr lang="en-GB"/>
          </a:p>
          <a:p>
            <a:r>
              <a:rPr lang="en-GB"/>
              <a:t>At this point, you’d be forgiven for asking why on Earth we are spending time and energy looking into this when there are already so many other options out there that use particles that we actually know exist. There is, of course, an excellent reason to do this, and it’s stability.</a:t>
            </a:r>
          </a:p>
          <a:p>
            <a:endParaRPr lang="en-GB"/>
          </a:p>
          <a:p>
            <a:r>
              <a:rPr lang="en-GB"/>
              <a:t>As we’ve come to learn, our qubits need to survive long enough for us to actually do computations with them (the stability requirement). In regular systems, our qubits are represented by the properties of relatively easily perturbed particles such as ions, electrons, atoms and molecules. This means that we need a whole bunch of backup qubits sitting around in order for us to do error correction when a qubit gets disturbed by the environment, dramatically increasing the number of qubits needed in total to do our computations. </a:t>
            </a:r>
          </a:p>
          <a:p>
            <a:endParaRPr lang="en-GB"/>
          </a:p>
          <a:p>
            <a:r>
              <a:rPr lang="en-GB" err="1"/>
              <a:t>Anyons</a:t>
            </a:r>
            <a:r>
              <a:rPr lang="en-GB"/>
              <a:t> are much more resilient to perturbations than regular particles however, because we don’t use the particles themselves to encode information, but rather the order in which we swap them (known as ‘braiding’ because of the way the paths look, see the picture on the slide). As you can see from the above, even when these particles become disturbed, the braid order doesn’t change and therefore our qubit state is preserved. Long story short, this means that they are much less likely to be disturbed by the environment and therefore we need far fewer qubits to produce a system with low enough error rates to be useful.</a:t>
            </a:r>
          </a:p>
          <a:p>
            <a:endParaRPr lang="en-GB"/>
          </a:p>
          <a:p>
            <a:r>
              <a:rPr lang="en-GB"/>
              <a:t>There is a much deeper discussion to be had here but it’s a little out of scope for today. I’ll be doing a blog post on this sometime in the </a:t>
            </a:r>
            <a:r>
              <a:rPr lang="en-GB" err="1"/>
              <a:t>nearish</a:t>
            </a:r>
            <a:r>
              <a:rPr lang="en-GB"/>
              <a:t> future so keep an eye out for that if your interest has been piqued!</a:t>
            </a:r>
          </a:p>
          <a:p>
            <a:endParaRPr lang="en-GB"/>
          </a:p>
          <a:p>
            <a:endParaRPr lang="en-GB"/>
          </a:p>
          <a:p>
            <a:endParaRPr lang="en-GB"/>
          </a:p>
          <a:p>
            <a:r>
              <a:rPr lang="en-GB"/>
              <a:t>https://www.nature.com/news/inside-microsoft-s-quest-for-a-topological-quantum-computer-1.20774</a:t>
            </a:r>
          </a:p>
          <a:p>
            <a:r>
              <a:rPr lang="en-GB"/>
              <a:t>http://www-thphys.physics.ox.ac.uk/people/SteveSimon/overview.html</a:t>
            </a:r>
          </a:p>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25</a:t>
            </a:fld>
            <a:endParaRPr lang="en-GB"/>
          </a:p>
        </p:txBody>
      </p:sp>
    </p:spTree>
    <p:extLst>
      <p:ext uri="{BB962C8B-B14F-4D97-AF65-F5344CB8AC3E}">
        <p14:creationId xmlns:p14="http://schemas.microsoft.com/office/powerpoint/2010/main" val="3941339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Windows, Mac, Linux. 30 locally, more than 40 cloud simulator.</a:t>
            </a:r>
          </a:p>
          <a:p>
            <a:pPr marL="171450" indent="-171450">
              <a:buFontTx/>
              <a:buChar char="-"/>
            </a:pPr>
            <a:r>
              <a:rPr lang="en-GB"/>
              <a:t>Libraries are already written, basic operations and not-so-basic</a:t>
            </a:r>
          </a:p>
        </p:txBody>
      </p:sp>
      <p:sp>
        <p:nvSpPr>
          <p:cNvPr id="4" name="Slide Number Placeholder 3"/>
          <p:cNvSpPr>
            <a:spLocks noGrp="1"/>
          </p:cNvSpPr>
          <p:nvPr>
            <p:ph type="sldNum" sz="quarter" idx="10"/>
          </p:nvPr>
        </p:nvSpPr>
        <p:spPr/>
        <p:txBody>
          <a:bodyPr/>
          <a:lstStyle/>
          <a:p>
            <a:fld id="{04CAE191-9A8E-4FE8-93EA-B9BE9C7E572B}" type="slidenum">
              <a:rPr lang="en-GB" smtClean="0"/>
              <a:t>26</a:t>
            </a:fld>
            <a:endParaRPr lang="en-GB"/>
          </a:p>
        </p:txBody>
      </p:sp>
    </p:spTree>
    <p:extLst>
      <p:ext uri="{BB962C8B-B14F-4D97-AF65-F5344CB8AC3E}">
        <p14:creationId xmlns:p14="http://schemas.microsoft.com/office/powerpoint/2010/main" val="350048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we’ve got this qubit state, which we’ve said can be continuous. So now we want to access that information, we measure the state. The trouble with quantum states, is that when we measure them, they collapse. So that continuous quantum state on measurement will collapse to either one or </a:t>
            </a:r>
            <a:r>
              <a:rPr lang="en-US" err="1"/>
              <a:t>nought</a:t>
            </a:r>
            <a:r>
              <a:rPr lang="en-US"/>
              <a:t>. Which is odd, I know, but we’re not done yet. We can say with some probability which state it will collapse to. For the general state alpha </a:t>
            </a:r>
            <a:r>
              <a:rPr lang="en-US" err="1"/>
              <a:t>nought</a:t>
            </a:r>
            <a:r>
              <a:rPr lang="en-US"/>
              <a:t> plus beta one that we’ve got here. It will collapse to 0 with probability modulus alpha squared, or to 1 with probability modulus beta squared.</a:t>
            </a:r>
          </a:p>
          <a:p>
            <a:endParaRPr lang="en-US"/>
          </a:p>
          <a:p>
            <a:r>
              <a:rPr lang="en-US"/>
              <a:t>But this state isn’t general, that I’ve got here, so I’ll show you this example with numbers.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07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CAE191-9A8E-4FE8-93EA-B9BE9C7E572B}" type="slidenum">
              <a:rPr lang="en-GB" smtClean="0"/>
              <a:t>28</a:t>
            </a:fld>
            <a:endParaRPr lang="en-GB"/>
          </a:p>
        </p:txBody>
      </p:sp>
    </p:spTree>
    <p:extLst>
      <p:ext uri="{BB962C8B-B14F-4D97-AF65-F5344CB8AC3E}">
        <p14:creationId xmlns:p14="http://schemas.microsoft.com/office/powerpoint/2010/main" val="340931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as in classical computing we can apply NOT gates, AND gates, OR gates to bits, in quantum computing we can apply quantum gates to qubits. We’re going to look at some of these gates, and some of them will look familiar.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02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Quantum mechanics is weird. All right, I said it. That’s why when you put quantum into Bing (yes Bing :P) Image Search, you get all these weird, abstract graphics. It’s really hard to visualise!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At its most basic, quantum mechanics is just the science of really tiny things that act weirdly because they’re so tiny. We as human beings exist on a macro scale and our understanding of the world is heavily influenced by this fact – actions have consequences, effect follows cause and everything tends to act quite sensibly, all things considered. When we start to look at things on a quantum level however, this predictable pattern of cause and effect breaks down and we descend into a world of uncertainty which is really hard for us to understand because it seems so at odds with our everyday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Let’s take, for example, these stickers I have here. Now if I were to leave them on this table here and come back ten minutes later, I’d expect them to still be there (and if not, I’d assume you guys nicked all of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Now imagine we’ve been shrunk down to the size of an atom (so we are now small enough to notice quantum effects). </a:t>
            </a:r>
            <a:r>
              <a:rPr lang="en-GB" sz="1200" b="0" i="1" kern="1200" baseline="0">
                <a:solidFill>
                  <a:schemeClr val="tx1"/>
                </a:solidFill>
                <a:effectLst/>
                <a:latin typeface="Segoe UI Light" pitchFamily="34" charset="0"/>
                <a:ea typeface="+mn-ea"/>
                <a:cs typeface="+mn-cs"/>
              </a:rPr>
              <a:t>Now</a:t>
            </a:r>
            <a:r>
              <a:rPr lang="en-GB" sz="1200" b="0" kern="1200" baseline="0">
                <a:solidFill>
                  <a:schemeClr val="tx1"/>
                </a:solidFill>
                <a:effectLst/>
                <a:latin typeface="Segoe UI Light" pitchFamily="34" charset="0"/>
                <a:ea typeface="+mn-ea"/>
                <a:cs typeface="+mn-cs"/>
              </a:rPr>
              <a:t> when I put the stickers down and leave, I put them into a superposition of all the possible places they could be in the lecture theatre (more on this later). When I come back and have a look to see where they are, their wavefunction (the thing that describes their current state) collapses instantaneously down to one option (state), and I find my stickers again, but they could now be anywhere in the lecture theatre! Even weirder, they could even be found </a:t>
            </a:r>
            <a:r>
              <a:rPr lang="en-GB" sz="1200" b="0" i="1" kern="1200" baseline="0">
                <a:solidFill>
                  <a:schemeClr val="tx1"/>
                </a:solidFill>
                <a:effectLst/>
                <a:latin typeface="Segoe UI Light" pitchFamily="34" charset="0"/>
                <a:ea typeface="+mn-ea"/>
                <a:cs typeface="+mn-cs"/>
              </a:rPr>
              <a:t>outside</a:t>
            </a:r>
            <a:r>
              <a:rPr lang="en-GB" sz="1200" b="0" i="0" kern="1200" baseline="0">
                <a:solidFill>
                  <a:schemeClr val="tx1"/>
                </a:solidFill>
                <a:effectLst/>
                <a:latin typeface="Segoe UI Light" pitchFamily="34" charset="0"/>
                <a:ea typeface="+mn-ea"/>
                <a:cs typeface="+mn-cs"/>
              </a:rPr>
              <a:t> the theatre, even if I removed all the doors and windows so there was no way for them to get out!</a:t>
            </a:r>
            <a:endParaRPr lang="en-GB" sz="1200" b="0" kern="1200" baseline="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4CAE191-9A8E-4FE8-93EA-B9BE9C7E572B}" type="slidenum">
              <a:rPr lang="en-GB" smtClean="0"/>
              <a:t>3</a:t>
            </a:fld>
            <a:endParaRPr lang="en-GB"/>
          </a:p>
        </p:txBody>
      </p:sp>
    </p:spTree>
    <p:extLst>
      <p:ext uri="{BB962C8B-B14F-4D97-AF65-F5344CB8AC3E}">
        <p14:creationId xmlns:p14="http://schemas.microsoft.com/office/powerpoint/2010/main" val="2165510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look at quantum NOT. Just with classical NOT it takes 0 to 1, and 1 to 0.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512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look at quantum NOT. Just with classical NOT it takes 0 to 1, and 1 to 0.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695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we’re going to look at the CNOT gate, which means controlled NOT. And it is controlled because we introduce an additional control bit. So say we’ve got a two qubit state like this. The first is the control bit. And the second qubit is the target. With a two qubit state we can write this more simply like this. </a:t>
            </a:r>
          </a:p>
          <a:p>
            <a:endParaRPr lang="en-US"/>
          </a:p>
          <a:p>
            <a:r>
              <a:rPr lang="en-US"/>
              <a:t>When the control is 0, we do nothing to the target. So the CNOT gate does nothing here.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271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CNOT applied to another state. This time 01. Again, because the control is 0, we do nothing to the target.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41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CNOT applied to another state. This time 10. Now here the control is 1, so we apply a NOT to the target qubit, which takes it from 0 to 1.</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558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take the final two qubit state 11, and you hopefully you have the idea by now. The control is 1, so that makes the target qubit 0 like this.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20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966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some transformation that I can’t demonstrate with lightbulbs. Maybe that’s a relief because you’re a bit tired of them now. This next one is Z. It’s simple enough – it does nothing to 0, and makes 1 negative.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674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743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 Hadamard gate does it that it takes 0 to this state.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78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the really upsetting thing (for scientists at any rate) is that </a:t>
            </a:r>
            <a:r>
              <a:rPr lang="en-GB" i="1"/>
              <a:t>we have no idea why all this stuff happens</a:t>
            </a:r>
            <a:r>
              <a:rPr lang="en-GB" i="0"/>
              <a:t>. We can measure and predict the effects and come up with theories and maths that explain our observations in experiment, however there’s currently no single theory for why this weird stuff happens in the first place that everybody can agree. There are all sorts of explanations ranging from the sensible to the bizarre for why these things work like they do, but so far we haven’t been able to prove any of them! Instead, we have many different interpretations of quantum mechanics and physicists worldwide are working to figure out which is the right one!</a:t>
            </a:r>
          </a:p>
          <a:p>
            <a:endParaRPr lang="en-GB" i="0"/>
          </a:p>
          <a:p>
            <a:r>
              <a:rPr lang="en-GB" i="0"/>
              <a:t>Examples include things like many world theory where every time a quantum state collapses, a different multiverse pops into existence for each possible outcome and we happen to exist in the one with our particular result. This was Stephen Hawking’s favourite version of events actually.</a:t>
            </a:r>
          </a:p>
          <a:p>
            <a:endParaRPr lang="en-GB" i="0"/>
          </a:p>
          <a:p>
            <a:r>
              <a:rPr lang="en-GB" i="0"/>
              <a:t>Hidden variable theorem is another interpretation – this basically says that there is a way for us to predict with 100% accuracy how quantum states evolve over time, just like in our macro universe of cause and effect. The problem is (apparently), we haven’t yet been able to discover the hidden variables and equations that would enable us to do these predictions and therefore are reduced to explaining things in this weird, probabilistic manner.</a:t>
            </a:r>
          </a:p>
          <a:p>
            <a:endParaRPr lang="en-GB" i="0"/>
          </a:p>
          <a:p>
            <a:r>
              <a:rPr lang="en-GB" i="0"/>
              <a:t>There are too many interpretations to go through them all here sadly, not to mention this strays dangerously close to the realms of philosophy! We’ll stick with the current most widely accepted interpretation which is called the Copenhagen interpretation of quantum mechanics and basically says that things don’t have definite physical properties until we measure them and collapse the wavefunction to just one of the options – reality is all in the observation. This is what we have been discussing so far.</a:t>
            </a:r>
          </a:p>
          <a:p>
            <a:endParaRPr lang="en-GB" i="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With weird interpretations like those knocking about, it’s no surprise that we end up with some very strange misconceptions about how quantum physics could affect our futures – sadly though, we aren’t hurtling into a Rick-and-Morty-style future littered with portal guns and time travel and different dimensions. Star Trek style teleportation and faster-than-light travel/communication aren’t going to happen (sadly, but good news for the space-time continuum!) – at least, that’s what we currently think given our understanding of physics today (that’s the beautiful thing about science – this could all change in the future as new discoveries are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rPr>
              <a:t>I mean, physicists are just as excited by all this stuff as you are, but sadly we can’t break science to bring it to life </a:t>
            </a:r>
            <a:r>
              <a:rPr lang="en-GB" sz="1200" b="0" kern="1200" baseline="0">
                <a:solidFill>
                  <a:schemeClr val="tx1"/>
                </a:solidFill>
                <a:effectLst/>
                <a:latin typeface="Segoe UI Light" pitchFamily="34" charset="0"/>
                <a:ea typeface="+mn-ea"/>
                <a:cs typeface="+mn-cs"/>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a:solidFill>
                <a:schemeClr val="tx1"/>
              </a:solidFill>
              <a:effectLst/>
              <a:latin typeface="Segoe UI Light" pitchFamily="34" charset="0"/>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baseline="0">
                <a:solidFill>
                  <a:schemeClr val="tx1"/>
                </a:solidFill>
                <a:effectLst/>
                <a:latin typeface="Segoe UI Light" pitchFamily="34" charset="0"/>
                <a:ea typeface="+mn-ea"/>
                <a:cs typeface="+mn-cs"/>
                <a:sym typeface="Wingdings" panose="05000000000000000000" pitchFamily="2" charset="2"/>
              </a:rPr>
              <a:t>We can still do some pretty awesome (and still </a:t>
            </a:r>
            <a:r>
              <a:rPr lang="en-GB" sz="1200" b="0" kern="1200" baseline="0" err="1">
                <a:solidFill>
                  <a:schemeClr val="tx1"/>
                </a:solidFill>
                <a:effectLst/>
                <a:latin typeface="Segoe UI Light" pitchFamily="34" charset="0"/>
                <a:ea typeface="+mn-ea"/>
                <a:cs typeface="+mn-cs"/>
                <a:sym typeface="Wingdings" panose="05000000000000000000" pitchFamily="2" charset="2"/>
              </a:rPr>
              <a:t>mindblowing</a:t>
            </a:r>
            <a:r>
              <a:rPr lang="en-GB" sz="1200" b="0" kern="1200" baseline="0">
                <a:solidFill>
                  <a:schemeClr val="tx1"/>
                </a:solidFill>
                <a:effectLst/>
                <a:latin typeface="Segoe UI Light" pitchFamily="34" charset="0"/>
                <a:ea typeface="+mn-ea"/>
                <a:cs typeface="+mn-cs"/>
                <a:sym typeface="Wingdings" panose="05000000000000000000" pitchFamily="2" charset="2"/>
              </a:rPr>
              <a:t>) things with quantum though, don’t worry! Let’s have a look at some examples.</a:t>
            </a:r>
          </a:p>
          <a:p>
            <a:endParaRPr lang="en-GB"/>
          </a:p>
        </p:txBody>
      </p:sp>
      <p:sp>
        <p:nvSpPr>
          <p:cNvPr id="4" name="Slide Number Placeholder 3"/>
          <p:cNvSpPr>
            <a:spLocks noGrp="1"/>
          </p:cNvSpPr>
          <p:nvPr>
            <p:ph type="sldNum" sz="quarter" idx="10"/>
          </p:nvPr>
        </p:nvSpPr>
        <p:spPr/>
        <p:txBody>
          <a:bodyPr/>
          <a:lstStyle/>
          <a:p>
            <a:fld id="{04CAE191-9A8E-4FE8-93EA-B9BE9C7E572B}" type="slidenum">
              <a:rPr lang="en-GB" smtClean="0"/>
              <a:t>4</a:t>
            </a:fld>
            <a:endParaRPr lang="en-GB"/>
          </a:p>
        </p:txBody>
      </p:sp>
    </p:spTree>
    <p:extLst>
      <p:ext uri="{BB962C8B-B14F-4D97-AF65-F5344CB8AC3E}">
        <p14:creationId xmlns:p14="http://schemas.microsoft.com/office/powerpoint/2010/main" val="3006227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 takes a 1 to a negative half state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823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43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7/10/2018 10:51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673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Earlier Anita discussed entanglement, how we can have two qubits in such a way that they are correlated. I’m going to show you how we can do that using the gates we just learned about. </a:t>
            </a:r>
          </a:p>
          <a:p>
            <a:endParaRPr lang="en-US"/>
          </a:p>
          <a:p>
            <a:r>
              <a:rPr lang="en-US"/>
              <a:t>First we’re </a:t>
            </a:r>
            <a:r>
              <a:rPr lang="en-US" err="1"/>
              <a:t>gonna</a:t>
            </a:r>
            <a:r>
              <a:rPr lang="en-US"/>
              <a:t> need two qubits, one is mine, and one is going to be Anita’s, and we’re going to entangle them. There’s two steps to this process, the first is to apply a Hadamard gate, and then a CNOT gate. So let’s apply the Hadamard gate first. We apply that to my qubit.</a:t>
            </a:r>
          </a:p>
        </p:txBody>
      </p:sp>
      <p:sp>
        <p:nvSpPr>
          <p:cNvPr id="4" name="Slide Number Placeholder 3"/>
          <p:cNvSpPr>
            <a:spLocks noGrp="1"/>
          </p:cNvSpPr>
          <p:nvPr>
            <p:ph type="sldNum" sz="quarter" idx="10"/>
          </p:nvPr>
        </p:nvSpPr>
        <p:spPr/>
        <p:txBody>
          <a:bodyPr/>
          <a:lstStyle/>
          <a:p>
            <a:fld id="{04CAE191-9A8E-4FE8-93EA-B9BE9C7E572B}" type="slidenum">
              <a:rPr lang="en-GB" smtClean="0"/>
              <a:t>43</a:t>
            </a:fld>
            <a:endParaRPr lang="en-GB"/>
          </a:p>
        </p:txBody>
      </p:sp>
    </p:spTree>
    <p:extLst>
      <p:ext uri="{BB962C8B-B14F-4D97-AF65-F5344CB8AC3E}">
        <p14:creationId xmlns:p14="http://schemas.microsoft.com/office/powerpoint/2010/main" val="298353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apply the CNOT gate. (explain the </a:t>
            </a:r>
            <a:r>
              <a:rPr lang="en-US" err="1"/>
              <a:t>maths</a:t>
            </a:r>
            <a:r>
              <a:rPr lang="en-US"/>
              <a:t>)</a:t>
            </a:r>
          </a:p>
        </p:txBody>
      </p:sp>
      <p:sp>
        <p:nvSpPr>
          <p:cNvPr id="4" name="Slide Number Placeholder 3"/>
          <p:cNvSpPr>
            <a:spLocks noGrp="1"/>
          </p:cNvSpPr>
          <p:nvPr>
            <p:ph type="sldNum" sz="quarter" idx="10"/>
          </p:nvPr>
        </p:nvSpPr>
        <p:spPr/>
        <p:txBody>
          <a:bodyPr/>
          <a:lstStyle/>
          <a:p>
            <a:fld id="{04CAE191-9A8E-4FE8-93EA-B9BE9C7E572B}" type="slidenum">
              <a:rPr lang="en-GB" smtClean="0"/>
              <a:t>44</a:t>
            </a:fld>
            <a:endParaRPr lang="en-GB"/>
          </a:p>
        </p:txBody>
      </p:sp>
    </p:spTree>
    <p:extLst>
      <p:ext uri="{BB962C8B-B14F-4D97-AF65-F5344CB8AC3E}">
        <p14:creationId xmlns:p14="http://schemas.microsoft.com/office/powerpoint/2010/main" val="192724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takes us from 00 to this state, which has an interesting property. When I measure my qubit, the first one, the state collapses and gets rid of the one part, so we are left with this. That means that Anita’s qubit, this one, is also in the same state – due to a measurement that *I* made. The same can be said, if I were to measure my qubit, and the result was a one, Anita would know exactly what state her qubit was in without having to measure it. We can use this in some interesting ways, such as with quantum teleportation which I’m going to explain now. </a:t>
            </a:r>
          </a:p>
        </p:txBody>
      </p:sp>
      <p:sp>
        <p:nvSpPr>
          <p:cNvPr id="4" name="Slide Number Placeholder 3"/>
          <p:cNvSpPr>
            <a:spLocks noGrp="1"/>
          </p:cNvSpPr>
          <p:nvPr>
            <p:ph type="sldNum" sz="quarter" idx="10"/>
          </p:nvPr>
        </p:nvSpPr>
        <p:spPr/>
        <p:txBody>
          <a:bodyPr/>
          <a:lstStyle/>
          <a:p>
            <a:fld id="{04CAE191-9A8E-4FE8-93EA-B9BE9C7E572B}" type="slidenum">
              <a:rPr lang="en-GB" smtClean="0"/>
              <a:t>45</a:t>
            </a:fld>
            <a:endParaRPr lang="en-GB"/>
          </a:p>
        </p:txBody>
      </p:sp>
    </p:spTree>
    <p:extLst>
      <p:ext uri="{BB962C8B-B14F-4D97-AF65-F5344CB8AC3E}">
        <p14:creationId xmlns:p14="http://schemas.microsoft.com/office/powerpoint/2010/main" val="472352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I’m going to talk about quantum teleportation. If at this point you’re still struggling to get to grips with the previous stuff, don’t worry. I’m going to explain the motivation of *why* you’d want to do this, so you can come back and look at the implementation later. The key thing is understanding why this is useful. Now just like before, I have my qubit, and Anita has hers. Now I’m going to introduce a third quantum state. And it’s got this funny sign here because that’s how people tend to notate a general qubit. It’s general in the sense that I don’t know what those values of alpha and beta are. However I want to send this state to Anita. </a:t>
            </a:r>
          </a:p>
          <a:p>
            <a:endParaRPr lang="en-US"/>
          </a:p>
          <a:p>
            <a:r>
              <a:rPr lang="en-US"/>
              <a:t>Now there’s a few problems we have to think about first. Firstly – physically how can we send it? Currently the networks we have, </a:t>
            </a:r>
            <a:r>
              <a:rPr lang="en-US" err="1"/>
              <a:t>fibre</a:t>
            </a:r>
            <a:r>
              <a:rPr lang="en-US"/>
              <a:t> if you’re lucky, send classical information. 0s and 1s. You need different networks to send quantum states and we don’t have those linking me and Anita. </a:t>
            </a:r>
          </a:p>
          <a:p>
            <a:endParaRPr lang="en-US"/>
          </a:p>
          <a:p>
            <a:r>
              <a:rPr lang="en-US"/>
              <a:t>So if I want to send this state to Anita, I need some classical representation of a quantum state. Now we know quantum states are continuous, so even if I did have complete knowledge of the state, it would be described by an infinite number of bits… and you know that’s going to take a long time to send. </a:t>
            </a:r>
          </a:p>
          <a:p>
            <a:endParaRPr lang="en-US"/>
          </a:p>
          <a:p>
            <a:r>
              <a:rPr lang="en-US"/>
              <a:t>And from what we said about measurement, the state collapses, so I couldn’t even know that information anyway. </a:t>
            </a:r>
          </a:p>
          <a:p>
            <a:endParaRPr lang="en-US"/>
          </a:p>
          <a:p>
            <a:r>
              <a:rPr lang="en-US"/>
              <a:t>The answer is quantum teleportation, which is a very smart way of using what we’ve just learned about entanglement in order to communicate this unknown state to Anita, using only two bits of information. So let’s see how we do that.</a:t>
            </a:r>
          </a:p>
        </p:txBody>
      </p:sp>
      <p:sp>
        <p:nvSpPr>
          <p:cNvPr id="4" name="Slide Number Placeholder 3"/>
          <p:cNvSpPr>
            <a:spLocks noGrp="1"/>
          </p:cNvSpPr>
          <p:nvPr>
            <p:ph type="sldNum" sz="quarter" idx="10"/>
          </p:nvPr>
        </p:nvSpPr>
        <p:spPr/>
        <p:txBody>
          <a:bodyPr/>
          <a:lstStyle/>
          <a:p>
            <a:fld id="{04CAE191-9A8E-4FE8-93EA-B9BE9C7E572B}" type="slidenum">
              <a:rPr lang="en-GB" smtClean="0"/>
              <a:t>46</a:t>
            </a:fld>
            <a:endParaRPr lang="en-GB"/>
          </a:p>
        </p:txBody>
      </p:sp>
    </p:spTree>
    <p:extLst>
      <p:ext uri="{BB962C8B-B14F-4D97-AF65-F5344CB8AC3E}">
        <p14:creationId xmlns:p14="http://schemas.microsoft.com/office/powerpoint/2010/main" val="1573923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say step 0, because we needed to entangle our qubits *beforehand*, that requires us to be physically in the same location. So let’s say we did that, and then Anita went home to Bristol, and I went back to Reading. Our qubits are now in the state …</a:t>
            </a:r>
          </a:p>
        </p:txBody>
      </p:sp>
      <p:sp>
        <p:nvSpPr>
          <p:cNvPr id="4" name="Slide Number Placeholder 3"/>
          <p:cNvSpPr>
            <a:spLocks noGrp="1"/>
          </p:cNvSpPr>
          <p:nvPr>
            <p:ph type="sldNum" sz="quarter" idx="10"/>
          </p:nvPr>
        </p:nvSpPr>
        <p:spPr/>
        <p:txBody>
          <a:bodyPr/>
          <a:lstStyle/>
          <a:p>
            <a:fld id="{04CAE191-9A8E-4FE8-93EA-B9BE9C7E572B}" type="slidenum">
              <a:rPr lang="en-GB" smtClean="0"/>
              <a:t>47</a:t>
            </a:fld>
            <a:endParaRPr lang="en-GB"/>
          </a:p>
        </p:txBody>
      </p:sp>
    </p:spTree>
    <p:extLst>
      <p:ext uri="{BB962C8B-B14F-4D97-AF65-F5344CB8AC3E}">
        <p14:creationId xmlns:p14="http://schemas.microsoft.com/office/powerpoint/2010/main" val="1089778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we’re going to do is entangle my qubit with this unknown one, and we can reuse that same circuit that we used before, entangling them by using the Hadamard gate, followed by the CNOT gate. Now the unknown general state we write as this. So what does our output look like? </a:t>
            </a:r>
          </a:p>
        </p:txBody>
      </p:sp>
      <p:sp>
        <p:nvSpPr>
          <p:cNvPr id="4" name="Slide Number Placeholder 3"/>
          <p:cNvSpPr>
            <a:spLocks noGrp="1"/>
          </p:cNvSpPr>
          <p:nvPr>
            <p:ph type="sldNum" sz="quarter" idx="10"/>
          </p:nvPr>
        </p:nvSpPr>
        <p:spPr/>
        <p:txBody>
          <a:bodyPr/>
          <a:lstStyle/>
          <a:p>
            <a:fld id="{04CAE191-9A8E-4FE8-93EA-B9BE9C7E572B}" type="slidenum">
              <a:rPr lang="en-GB" smtClean="0"/>
              <a:t>48</a:t>
            </a:fld>
            <a:endParaRPr lang="en-GB"/>
          </a:p>
        </p:txBody>
      </p:sp>
    </p:spTree>
    <p:extLst>
      <p:ext uri="{BB962C8B-B14F-4D97-AF65-F5344CB8AC3E}">
        <p14:creationId xmlns:p14="http://schemas.microsoft.com/office/powerpoint/2010/main" val="2703452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does our output look like? I’m not going to explain the intermediate steps because it’s late and I don’t want you to fall asleep, so I’m just going to show you the output. If you’re interested in the </a:t>
            </a:r>
            <a:r>
              <a:rPr lang="en-US" err="1"/>
              <a:t>maths</a:t>
            </a:r>
            <a:r>
              <a:rPr lang="en-US"/>
              <a:t> in between, I’ve written a blog post on it which I’ll link to on the events page. </a:t>
            </a:r>
          </a:p>
          <a:p>
            <a:endParaRPr lang="en-US"/>
          </a:p>
          <a:p>
            <a:r>
              <a:rPr lang="en-US"/>
              <a:t>Back to our circuit though. This is the output. It does look terrifying but I’m going to explain what each part means. But first we’re going to take two measurements.</a:t>
            </a:r>
          </a:p>
        </p:txBody>
      </p:sp>
      <p:sp>
        <p:nvSpPr>
          <p:cNvPr id="4" name="Slide Number Placeholder 3"/>
          <p:cNvSpPr>
            <a:spLocks noGrp="1"/>
          </p:cNvSpPr>
          <p:nvPr>
            <p:ph type="sldNum" sz="quarter" idx="10"/>
          </p:nvPr>
        </p:nvSpPr>
        <p:spPr/>
        <p:txBody>
          <a:bodyPr/>
          <a:lstStyle/>
          <a:p>
            <a:fld id="{04CAE191-9A8E-4FE8-93EA-B9BE9C7E572B}" type="slidenum">
              <a:rPr lang="en-GB" smtClean="0"/>
              <a:t>49</a:t>
            </a:fld>
            <a:endParaRPr lang="en-GB"/>
          </a:p>
        </p:txBody>
      </p:sp>
    </p:spTree>
    <p:extLst>
      <p:ext uri="{BB962C8B-B14F-4D97-AF65-F5344CB8AC3E}">
        <p14:creationId xmlns:p14="http://schemas.microsoft.com/office/powerpoint/2010/main" val="22780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First three on the left – achievable through accurate simulation of materials on a quantum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ML can touch every facet of our lives. Offload compute-intensive workloads to QC not graphics processor.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we see only a tiny selection of the things we could do with the power of quantum computers – the first three are based on using quantum computers to simulate hugely complicated quantum systems such as proteins and new materials we could use for batteries or construction!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Machine learning is a great example of a field that stands to gain hugely from the of quantum computing, providing our data scientists with vastly more processing power than they currently have to hand – instead of offloading compute-intensive workloads to graphics processors, in future they could offload them to quantum processors! Machine learning has the potential to touch every walk of life so you can see even from this limited selection of applications that the potential reach of the technology is huge! And this stuff is barely scratching the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let’s take the example of nitrogen fixation and elaborate a little further, to give you a better idea of where we are coming from.</a:t>
            </a:r>
          </a:p>
        </p:txBody>
      </p:sp>
      <p:sp>
        <p:nvSpPr>
          <p:cNvPr id="4" name="Slide Number Placeholder 3"/>
          <p:cNvSpPr>
            <a:spLocks noGrp="1"/>
          </p:cNvSpPr>
          <p:nvPr>
            <p:ph type="sldNum" sz="quarter" idx="10"/>
          </p:nvPr>
        </p:nvSpPr>
        <p:spPr/>
        <p:txBody>
          <a:bodyPr/>
          <a:lstStyle/>
          <a:p>
            <a:fld id="{04CAE191-9A8E-4FE8-93EA-B9BE9C7E572B}" type="slidenum">
              <a:rPr lang="en-GB" smtClean="0"/>
              <a:t>5</a:t>
            </a:fld>
            <a:endParaRPr lang="en-GB"/>
          </a:p>
        </p:txBody>
      </p:sp>
    </p:spTree>
    <p:extLst>
      <p:ext uri="{BB962C8B-B14F-4D97-AF65-F5344CB8AC3E}">
        <p14:creationId xmlns:p14="http://schemas.microsoft.com/office/powerpoint/2010/main" val="3198432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our circuit looks like, you see we’ve measure the first two qubits. So how does that relate to our result?</a:t>
            </a:r>
          </a:p>
        </p:txBody>
      </p:sp>
      <p:sp>
        <p:nvSpPr>
          <p:cNvPr id="4" name="Slide Number Placeholder 3"/>
          <p:cNvSpPr>
            <a:spLocks noGrp="1"/>
          </p:cNvSpPr>
          <p:nvPr>
            <p:ph type="sldNum" sz="quarter" idx="10"/>
          </p:nvPr>
        </p:nvSpPr>
        <p:spPr/>
        <p:txBody>
          <a:bodyPr/>
          <a:lstStyle/>
          <a:p>
            <a:fld id="{04CAE191-9A8E-4FE8-93EA-B9BE9C7E572B}" type="slidenum">
              <a:rPr lang="en-GB" smtClean="0"/>
              <a:t>50</a:t>
            </a:fld>
            <a:endParaRPr lang="en-GB"/>
          </a:p>
        </p:txBody>
      </p:sp>
    </p:spTree>
    <p:extLst>
      <p:ext uri="{BB962C8B-B14F-4D97-AF65-F5344CB8AC3E}">
        <p14:creationId xmlns:p14="http://schemas.microsoft.com/office/powerpoint/2010/main" val="3392332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break this result down based on our measurement. Let’s look at this first term. I’m going to highlight the first and second qubit. That’s these two. If we measure the first qubit and get a result of </a:t>
            </a:r>
            <a:r>
              <a:rPr lang="en-US" err="1"/>
              <a:t>nought</a:t>
            </a:r>
            <a:r>
              <a:rPr lang="en-US"/>
              <a:t>, and measure the second qubit and get a result of </a:t>
            </a:r>
            <a:r>
              <a:rPr lang="en-US" err="1"/>
              <a:t>nought</a:t>
            </a:r>
            <a:r>
              <a:rPr lang="en-US"/>
              <a:t>, this is the only term that matches this result – where both the first and second term are </a:t>
            </a:r>
            <a:r>
              <a:rPr lang="en-US" err="1"/>
              <a:t>nought</a:t>
            </a:r>
            <a:r>
              <a:rPr lang="en-US"/>
              <a:t>. We therefore know that Anita’s qubit is in this state here. If we compare that to the unknown state – they match! We know that Anita’s qubit is now in the state we wished to send. What about the others?</a:t>
            </a:r>
          </a:p>
        </p:txBody>
      </p:sp>
      <p:sp>
        <p:nvSpPr>
          <p:cNvPr id="4" name="Slide Number Placeholder 3"/>
          <p:cNvSpPr>
            <a:spLocks noGrp="1"/>
          </p:cNvSpPr>
          <p:nvPr>
            <p:ph type="sldNum" sz="quarter" idx="10"/>
          </p:nvPr>
        </p:nvSpPr>
        <p:spPr/>
        <p:txBody>
          <a:bodyPr/>
          <a:lstStyle/>
          <a:p>
            <a:fld id="{04CAE191-9A8E-4FE8-93EA-B9BE9C7E572B}" type="slidenum">
              <a:rPr lang="en-GB" smtClean="0"/>
              <a:t>51</a:t>
            </a:fld>
            <a:endParaRPr lang="en-GB"/>
          </a:p>
        </p:txBody>
      </p:sp>
    </p:spTree>
    <p:extLst>
      <p:ext uri="{BB962C8B-B14F-4D97-AF65-F5344CB8AC3E}">
        <p14:creationId xmlns:p14="http://schemas.microsoft.com/office/powerpoint/2010/main" val="1387427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 measure our two qubits and get a result of 01, then the only term that matches it is this one. We can see Anita’s qubit is in the state alpha 1 plus beta </a:t>
            </a:r>
            <a:r>
              <a:rPr lang="en-US" err="1"/>
              <a:t>nought</a:t>
            </a:r>
            <a:r>
              <a:rPr lang="en-US"/>
              <a:t>. This doesn’t match the state we were trying to send, so we apply a NOT gate. We know that flips 0 and 1. </a:t>
            </a:r>
          </a:p>
        </p:txBody>
      </p:sp>
      <p:sp>
        <p:nvSpPr>
          <p:cNvPr id="4" name="Slide Number Placeholder 3"/>
          <p:cNvSpPr>
            <a:spLocks noGrp="1"/>
          </p:cNvSpPr>
          <p:nvPr>
            <p:ph type="sldNum" sz="quarter" idx="10"/>
          </p:nvPr>
        </p:nvSpPr>
        <p:spPr/>
        <p:txBody>
          <a:bodyPr/>
          <a:lstStyle/>
          <a:p>
            <a:fld id="{04CAE191-9A8E-4FE8-93EA-B9BE9C7E572B}" type="slidenum">
              <a:rPr lang="en-GB" smtClean="0"/>
              <a:t>52</a:t>
            </a:fld>
            <a:endParaRPr lang="en-GB"/>
          </a:p>
        </p:txBody>
      </p:sp>
    </p:spTree>
    <p:extLst>
      <p:ext uri="{BB962C8B-B14F-4D97-AF65-F5344CB8AC3E}">
        <p14:creationId xmlns:p14="http://schemas.microsoft.com/office/powerpoint/2010/main" val="1257060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 measure our two qubits and get a result of 10, then the only term that matches it is this one. We can see Anita’s qubit is in the state alpha 0 plus beta n. This doesn’t match the state we were trying to send, so we apply a Z gate. We know that flips the sign. </a:t>
            </a:r>
          </a:p>
        </p:txBody>
      </p:sp>
      <p:sp>
        <p:nvSpPr>
          <p:cNvPr id="4" name="Slide Number Placeholder 3"/>
          <p:cNvSpPr>
            <a:spLocks noGrp="1"/>
          </p:cNvSpPr>
          <p:nvPr>
            <p:ph type="sldNum" sz="quarter" idx="10"/>
          </p:nvPr>
        </p:nvSpPr>
        <p:spPr/>
        <p:txBody>
          <a:bodyPr/>
          <a:lstStyle/>
          <a:p>
            <a:fld id="{04CAE191-9A8E-4FE8-93EA-B9BE9C7E572B}" type="slidenum">
              <a:rPr lang="en-GB" smtClean="0"/>
              <a:t>53</a:t>
            </a:fld>
            <a:endParaRPr lang="en-GB"/>
          </a:p>
        </p:txBody>
      </p:sp>
    </p:spTree>
    <p:extLst>
      <p:ext uri="{BB962C8B-B14F-4D97-AF65-F5344CB8AC3E}">
        <p14:creationId xmlns:p14="http://schemas.microsoft.com/office/powerpoint/2010/main" val="308236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 measure our two qubits and get a result of 11, then the only term that matches it is this one. We can see Anita’s qubit is in the state alpha 1 minus beta </a:t>
            </a:r>
            <a:r>
              <a:rPr lang="en-US" err="1"/>
              <a:t>nought</a:t>
            </a:r>
            <a:r>
              <a:rPr lang="en-US"/>
              <a:t>. This doesn’t match the state we were trying to send, so we apply a Z gate, which flips the sign. Then we apply a NOT gate, which flips the 0 and 1.</a:t>
            </a:r>
          </a:p>
        </p:txBody>
      </p:sp>
      <p:sp>
        <p:nvSpPr>
          <p:cNvPr id="4" name="Slide Number Placeholder 3"/>
          <p:cNvSpPr>
            <a:spLocks noGrp="1"/>
          </p:cNvSpPr>
          <p:nvPr>
            <p:ph type="sldNum" sz="quarter" idx="10"/>
          </p:nvPr>
        </p:nvSpPr>
        <p:spPr/>
        <p:txBody>
          <a:bodyPr/>
          <a:lstStyle/>
          <a:p>
            <a:fld id="{04CAE191-9A8E-4FE8-93EA-B9BE9C7E572B}" type="slidenum">
              <a:rPr lang="en-GB" smtClean="0"/>
              <a:t>54</a:t>
            </a:fld>
            <a:endParaRPr lang="en-GB"/>
          </a:p>
        </p:txBody>
      </p:sp>
    </p:spTree>
    <p:extLst>
      <p:ext uri="{BB962C8B-B14F-4D97-AF65-F5344CB8AC3E}">
        <p14:creationId xmlns:p14="http://schemas.microsoft.com/office/powerpoint/2010/main" val="2217013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CAE191-9A8E-4FE8-93EA-B9BE9C7E572B}" type="slidenum">
              <a:rPr lang="en-GB" smtClean="0"/>
              <a:t>55</a:t>
            </a:fld>
            <a:endParaRPr lang="en-GB"/>
          </a:p>
        </p:txBody>
      </p:sp>
    </p:spTree>
    <p:extLst>
      <p:ext uri="{BB962C8B-B14F-4D97-AF65-F5344CB8AC3E}">
        <p14:creationId xmlns:p14="http://schemas.microsoft.com/office/powerpoint/2010/main" val="1012530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CAE191-9A8E-4FE8-93EA-B9BE9C7E572B}" type="slidenum">
              <a:rPr lang="en-GB" smtClean="0"/>
              <a:t>56</a:t>
            </a:fld>
            <a:endParaRPr lang="en-GB"/>
          </a:p>
        </p:txBody>
      </p:sp>
    </p:spTree>
    <p:extLst>
      <p:ext uri="{BB962C8B-B14F-4D97-AF65-F5344CB8AC3E}">
        <p14:creationId xmlns:p14="http://schemas.microsoft.com/office/powerpoint/2010/main" val="4186854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Try It Out (Q#) without installing the QDK! (show before the break)</a:t>
            </a:r>
          </a:p>
          <a:p>
            <a:endParaRPr lang="en-GB" dirty="0"/>
          </a:p>
        </p:txBody>
      </p:sp>
      <p:sp>
        <p:nvSpPr>
          <p:cNvPr id="4" name="Slide Number Placeholder 3"/>
          <p:cNvSpPr>
            <a:spLocks noGrp="1"/>
          </p:cNvSpPr>
          <p:nvPr>
            <p:ph type="sldNum" sz="quarter" idx="10"/>
          </p:nvPr>
        </p:nvSpPr>
        <p:spPr/>
        <p:txBody>
          <a:bodyPr/>
          <a:lstStyle/>
          <a:p>
            <a:fld id="{04CAE191-9A8E-4FE8-93EA-B9BE9C7E572B}" type="slidenum">
              <a:rPr lang="en-GB" smtClean="0"/>
              <a:t>57</a:t>
            </a:fld>
            <a:endParaRPr lang="en-GB"/>
          </a:p>
        </p:txBody>
      </p:sp>
    </p:spTree>
    <p:extLst>
      <p:ext uri="{BB962C8B-B14F-4D97-AF65-F5344CB8AC3E}">
        <p14:creationId xmlns:p14="http://schemas.microsoft.com/office/powerpoint/2010/main" val="938471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That </a:t>
            </a:r>
            <a:r>
              <a:rPr lang="en-GB" err="1"/>
              <a:t>kinda</a:t>
            </a:r>
            <a:r>
              <a:rPr lang="en-GB"/>
              <a:t> made it seem like quantum computers are the only way forward for computing in the future, didn’t it?! So will we all be throwing away our laptops soon? The short answer is no!</a:t>
            </a:r>
          </a:p>
          <a:p>
            <a:endParaRPr lang="en-GB"/>
          </a:p>
          <a:p>
            <a:r>
              <a:rPr lang="en-GB"/>
              <a:t>Technically, because classical computers are a subset of quantum computers and you are able to simulate any classical computer using a quantum one, quantum computers will always win in terms of efficiency (overall).</a:t>
            </a:r>
          </a:p>
          <a:p>
            <a:endParaRPr lang="en-GB"/>
          </a:p>
          <a:p>
            <a:r>
              <a:rPr lang="en-GB" i="1"/>
              <a:t>However</a:t>
            </a:r>
            <a:r>
              <a:rPr lang="en-GB"/>
              <a:t>, quantum computers are difficult and expensive to make! There is also a large set of problems for which quantum methods do not provide any speedup – they will work just as well as our classical methods. So while in certain cases quantum computers can offer a much more efficient solution to a problem, this is not always true and because it’s cheap to build and run a classical model, they are definitely still useful to keep around! </a:t>
            </a:r>
          </a:p>
          <a:p>
            <a:endParaRPr lang="en-GB"/>
          </a:p>
          <a:p>
            <a:r>
              <a:rPr lang="en-GB"/>
              <a:t>Classical computers are also useful in that they are easy to code and interact with – the computers of the future will likely make use of this for data preparation, control of the quantum circuits and </a:t>
            </a:r>
            <a:r>
              <a:rPr lang="en-GB" err="1"/>
              <a:t>cleanup</a:t>
            </a:r>
            <a:r>
              <a:rPr lang="en-GB"/>
              <a:t>/presentation of the results. We will build hybrid systems!</a:t>
            </a:r>
          </a:p>
          <a:p>
            <a:endParaRPr lang="en-GB"/>
          </a:p>
          <a:p>
            <a:r>
              <a:rPr lang="en-GB"/>
              <a:t>Moreover, recent advances in quantum algorithm design are actually feeding back into the design of classical algorithms, making them more efficient by utilising quantum ‘tricks’ – these are known as quantum-inspired algorithms and could power some really cool new tech! One example of this is our current partnership with Case Western Reserve University over in the States, where we are planning to use quantum-inspired algorithms to improve tissue characterisation for MRI scanning (this process is known as Magnetic Resonance Fingerprinting).</a:t>
            </a:r>
          </a:p>
          <a:p>
            <a:endParaRPr lang="en-GB"/>
          </a:p>
          <a:p>
            <a:r>
              <a:rPr lang="en-GB"/>
              <a:t>Because of this kind of feedback loop, the threshold that we need to pass before people can declare ‘quantum supremacy’ (i.e. when we have built useful quantum machines that can compute more efficiently than classical ones) keeps shifting! Looks like our good old classical computers are not out of the race just yet </a:t>
            </a:r>
            <a:r>
              <a:rPr lang="en-GB">
                <a:sym typeface="Wingdings" panose="05000000000000000000" pitchFamily="2" charset="2"/>
              </a:rPr>
              <a:t></a:t>
            </a:r>
            <a:endParaRPr lang="en-GB"/>
          </a:p>
          <a:p>
            <a:endParaRPr lang="en-GB"/>
          </a:p>
          <a:p>
            <a:r>
              <a:rPr lang="en-GB"/>
              <a:t>Now that we’ve got that out of the way, let’s look into some examples of how quantum computers </a:t>
            </a:r>
            <a:r>
              <a:rPr lang="en-GB" i="1"/>
              <a:t>could</a:t>
            </a:r>
            <a:r>
              <a:rPr lang="en-GB" i="0"/>
              <a:t> change our lives!</a:t>
            </a: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593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Given that we’re both developers and we work for a tech company, let’s start here!</a:t>
            </a:r>
          </a:p>
          <a:p>
            <a:endParaRPr lang="en-GB"/>
          </a:p>
          <a:p>
            <a:r>
              <a:rPr lang="en-GB"/>
              <a:t>Quantum computing is set to disrupt the technology industry in a big way. The most famous example of this is probably Shor’s factorisation algorithm so we’ll start there!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83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80% of atmosphere. Very stable</a:t>
            </a:r>
          </a:p>
          <a:p>
            <a:pPr marL="171450" indent="-171450">
              <a:buFontTx/>
              <a:buChar char="-"/>
            </a:pPr>
            <a:r>
              <a:rPr lang="en-GB"/>
              <a:t>Proteins</a:t>
            </a:r>
          </a:p>
          <a:p>
            <a:pPr marL="171450" indent="-171450">
              <a:buFontTx/>
              <a:buChar char="-"/>
            </a:pPr>
            <a:r>
              <a:rPr lang="en-GB"/>
              <a:t>Organic fertiliser (manure, decaying organic matter)</a:t>
            </a:r>
          </a:p>
          <a:p>
            <a:pPr marL="171450" indent="-171450">
              <a:buFontTx/>
              <a:buChar char="-"/>
            </a:pPr>
            <a:r>
              <a:rPr lang="en-GB"/>
              <a:t>1910, Haber &amp; Bosch</a:t>
            </a:r>
          </a:p>
          <a:p>
            <a:pPr marL="628650" lvl="1" indent="-171450">
              <a:buFontTx/>
              <a:buChar char="-"/>
            </a:pPr>
            <a:r>
              <a:rPr lang="en-GB"/>
              <a:t>400 degrees Celsius</a:t>
            </a:r>
          </a:p>
          <a:p>
            <a:pPr marL="628650" lvl="1" indent="-171450">
              <a:buFontTx/>
              <a:buChar char="-"/>
            </a:pPr>
            <a:r>
              <a:rPr lang="en-GB"/>
              <a:t>200 </a:t>
            </a:r>
            <a:r>
              <a:rPr lang="en-GB" err="1"/>
              <a:t>atm</a:t>
            </a:r>
            <a:endParaRPr lang="en-GB"/>
          </a:p>
          <a:p>
            <a:pPr marL="171450" lvl="0" indent="-171450">
              <a:buFontTx/>
              <a:buChar char="-"/>
            </a:pPr>
            <a:r>
              <a:rPr lang="en-GB"/>
              <a:t>4% of global energy output annually – must be a more efficient way!</a:t>
            </a:r>
          </a:p>
          <a:p>
            <a:endParaRPr lang="en-GB"/>
          </a:p>
          <a:p>
            <a:r>
              <a:rPr lang="en-GB"/>
              <a:t>You might not know it, but nitrogen fixation is actually pretty crucial to our continued existence as a species – nitrogen is one of the key ingredients that makes up the proteins that we (and everything else on the planet) are made up of! Nitrogen is therefore a key component in farming – plants need plenty of it in order to grow healthily.</a:t>
            </a:r>
          </a:p>
          <a:p>
            <a:endParaRPr lang="en-GB"/>
          </a:p>
          <a:p>
            <a:r>
              <a:rPr lang="en-GB"/>
              <a:t>Back in the day before industrial farming was a thing, farmers used to use organic fertilisers (like manure) to enrich the fields with ammonia. Ammonia is a good fertiliser because it contains nitrogen in a form that’s easily broken down and reused by plants. However, production of organic fertiliser is slow and inefficient, no matter how many cows you put to the task!</a:t>
            </a:r>
          </a:p>
          <a:p>
            <a:endParaRPr lang="en-GB"/>
          </a:p>
          <a:p>
            <a:r>
              <a:rPr lang="en-GB"/>
              <a:t>This is where Haber and Bosch came to the rescue in 1910 with the invention of a new industrial process for producing ammonia – this came to be known as the Haber process and it unblocked the way for industrial-scale farming as we know it today. More than 100 years later, it’s still the most commonly used method for nitrogen fixation. However the picture isn’t all rosy – this process requires huge amounts of energy to maintain the high temperatures (400deg) and pressures (200atm) required for the reactions to take place. In fact, 4% of all the energy produced globally every year goes to this process (about all the energy produced using nuclear sources in 2015). Think about that for a second – 4% is </a:t>
            </a:r>
            <a:r>
              <a:rPr lang="en-GB" i="1"/>
              <a:t>huge</a:t>
            </a:r>
            <a:r>
              <a:rPr lang="en-GB" i="0"/>
              <a:t>. </a:t>
            </a:r>
            <a:r>
              <a:rPr lang="en-GB"/>
              <a:t>Surely there must be a more efficient way of doing this!</a:t>
            </a:r>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endParaRPr lang="en-GB"/>
          </a:p>
          <a:p>
            <a:r>
              <a:rPr lang="en-GB"/>
              <a:t> https://www.google.co.uk/url?sa=t&amp;rct=j&amp;q=&amp;esrc=s&amp;source=web&amp;cd=2&amp;ved=0ahUKEwiinK7TveTZAhVEAcAKHbGlAesQFgg5MAE&amp;url=https%3A%2F%2Fwww.worldenergy.org%2Fwp-content%2Fuploads%2F2016%2F10%2FWorld-Energy-Resources-Full-report-2016.10.03.pdf&amp;usg=AOvVaw06YyeK-LmUrQBgE2XLgGNf</a:t>
            </a:r>
          </a:p>
        </p:txBody>
      </p:sp>
      <p:sp>
        <p:nvSpPr>
          <p:cNvPr id="4" name="Slide Number Placeholder 3"/>
          <p:cNvSpPr>
            <a:spLocks noGrp="1"/>
          </p:cNvSpPr>
          <p:nvPr>
            <p:ph type="sldNum" sz="quarter" idx="10"/>
          </p:nvPr>
        </p:nvSpPr>
        <p:spPr/>
        <p:txBody>
          <a:bodyPr/>
          <a:lstStyle/>
          <a:p>
            <a:fld id="{04CAE191-9A8E-4FE8-93EA-B9BE9C7E572B}" type="slidenum">
              <a:rPr lang="en-GB" smtClean="0"/>
              <a:t>6</a:t>
            </a:fld>
            <a:endParaRPr lang="en-GB"/>
          </a:p>
        </p:txBody>
      </p:sp>
    </p:spTree>
    <p:extLst>
      <p:ext uri="{BB962C8B-B14F-4D97-AF65-F5344CB8AC3E}">
        <p14:creationId xmlns:p14="http://schemas.microsoft.com/office/powerpoint/2010/main" val="958876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as Julie mentioned earlier…</a:t>
            </a:r>
          </a:p>
          <a:p>
            <a:endParaRPr lang="en-GB"/>
          </a:p>
          <a:p>
            <a:r>
              <a:rPr lang="en-GB"/>
              <a:t>Given that we’re both developers and we work for a tech company, let’s start here!</a:t>
            </a:r>
          </a:p>
          <a:p>
            <a:endParaRPr lang="en-GB"/>
          </a:p>
          <a:p>
            <a:r>
              <a:rPr lang="en-GB"/>
              <a:t>Quantum computing is set to disrupt the technology industry in a big way. The most famous example of this is probably Shor’s factorisation algorithm so we’ll start there!</a:t>
            </a:r>
          </a:p>
          <a:p>
            <a:endParaRPr lang="en-GB"/>
          </a:p>
          <a:p>
            <a:r>
              <a:rPr lang="en-GB"/>
              <a:t>In a nutshell, secure communications today work like this:</a:t>
            </a:r>
          </a:p>
          <a:p>
            <a:pPr marL="171450" indent="-171450">
              <a:buFontTx/>
              <a:buChar char="-"/>
            </a:pPr>
            <a:r>
              <a:rPr lang="en-GB"/>
              <a:t>We use combinations of large prime numbers to generate a public key and a matching private key. A message encrypted with our public key can only be decrypted using our private one.</a:t>
            </a:r>
          </a:p>
          <a:p>
            <a:pPr marL="171450" indent="-171450">
              <a:buFontTx/>
              <a:buChar char="-"/>
            </a:pPr>
            <a:r>
              <a:rPr lang="en-GB"/>
              <a:t>We share our public key with the party who wants to send us encrypted data. </a:t>
            </a:r>
          </a:p>
          <a:p>
            <a:pPr marL="171450" indent="-171450">
              <a:buFontTx/>
              <a:buChar char="-"/>
            </a:pPr>
            <a:r>
              <a:rPr lang="en-GB"/>
              <a:t>They use the public key to encrypt their message then send the encrypted message across to us.</a:t>
            </a:r>
          </a:p>
          <a:p>
            <a:pPr marL="171450" indent="-171450">
              <a:buFontTx/>
              <a:buChar char="-"/>
            </a:pPr>
            <a:r>
              <a:rPr lang="en-GB"/>
              <a:t>We then use our private key to decrypt the message.</a:t>
            </a:r>
          </a:p>
          <a:p>
            <a:pPr marL="171450" indent="-171450">
              <a:buFontTx/>
              <a:buChar char="-"/>
            </a:pPr>
            <a:endParaRPr lang="en-GB"/>
          </a:p>
          <a:p>
            <a:pPr marL="0" indent="0">
              <a:buFontTx/>
              <a:buNone/>
            </a:pPr>
            <a:r>
              <a:rPr lang="en-GB"/>
              <a:t>Technically, anybody with a powerful enough computer and enough time to spare would be able to break this encryption scheme by deriving the prime factors of the public key. </a:t>
            </a:r>
            <a:r>
              <a:rPr lang="en-GB" i="1"/>
              <a:t>However</a:t>
            </a:r>
            <a:r>
              <a:rPr lang="en-GB" i="0"/>
              <a:t>, this is really hard to do in a reasonable amount of time with a classical computer – in computer science terms, the complexity of the most efficient algorithms developed to date is sub-exponential (meaning the complexity grows faster than a polynomial function but not quite as fast as an exponential one) – this means we would be long dead before we actually managed to crack a 4096-bit key.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186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u="none"/>
              <a:t>Unfortunately for us, this is where quantum computers come in and ruin the party. Back in 1994, a chap called Peter Shor proposed a quantum algorithm that could be used to find the prime factors of any arbitrarily long number. By leveraging quantum effects, this algorithm is able to calculate these factors in</a:t>
            </a:r>
            <a:r>
              <a:rPr lang="en-GB" i="1" u="none"/>
              <a:t> polynomial time </a:t>
            </a:r>
            <a:r>
              <a:rPr lang="en-GB" i="0" u="none"/>
              <a:t>(polynomial in log N in case you are interested).</a:t>
            </a:r>
          </a:p>
          <a:p>
            <a:pPr marL="0" indent="0">
              <a:buFontTx/>
              <a:buNone/>
            </a:pPr>
            <a:endParaRPr lang="en-GB" i="0" u="none"/>
          </a:p>
          <a:p>
            <a:pPr marL="0" indent="0">
              <a:buFontTx/>
              <a:buNone/>
            </a:pPr>
            <a:r>
              <a:rPr lang="en-GB" i="0" u="none"/>
              <a:t>How does this work?!</a:t>
            </a:r>
          </a:p>
          <a:p>
            <a:pPr marL="0" indent="0">
              <a:buFontTx/>
              <a:buNone/>
            </a:pPr>
            <a:endParaRPr lang="en-GB" i="0" u="none"/>
          </a:p>
          <a:p>
            <a:pPr marL="0" indent="0">
              <a:buFontTx/>
              <a:buNone/>
            </a:pPr>
            <a:r>
              <a:rPr lang="en-GB" i="0" u="none"/>
              <a:t>Shor’s algorithm is a hybrid algorithm that makes use of a classical computer in the pre- and post-processing stages. It’s power lies in that the </a:t>
            </a:r>
            <a:r>
              <a:rPr lang="en-GB" i="0" u="none" err="1"/>
              <a:t>preprocessing</a:t>
            </a:r>
            <a:r>
              <a:rPr lang="en-GB" i="0" u="none"/>
              <a:t> stage reduces the problem of factorisation to the problem of period finding, which quantum computers are much better at doing than classical ones. Period finding just means finding how often your function repeats e.g. if we took a sine wave it would have a period of pi because that’s how long it takes the function to return to its starting point</a:t>
            </a:r>
          </a:p>
          <a:p>
            <a:pPr marL="0" indent="0">
              <a:buFontTx/>
              <a:buNone/>
            </a:pPr>
            <a:endParaRPr lang="en-GB" i="0" u="none"/>
          </a:p>
          <a:p>
            <a:pPr marL="0" indent="0">
              <a:buFontTx/>
              <a:buNone/>
            </a:pPr>
            <a:r>
              <a:rPr lang="en-GB" i="0" u="none"/>
              <a:t>It basically works like this:</a:t>
            </a:r>
          </a:p>
          <a:p>
            <a:pPr marL="171450" indent="-171450">
              <a:buFontTx/>
              <a:buChar char="-"/>
            </a:pPr>
            <a:r>
              <a:rPr lang="en-GB" i="0" u="none"/>
              <a:t>Pick a number at random</a:t>
            </a:r>
          </a:p>
          <a:p>
            <a:pPr marL="171450" indent="-171450">
              <a:buFontTx/>
              <a:buChar char="-"/>
            </a:pPr>
            <a:r>
              <a:rPr lang="en-GB" i="0" u="none"/>
              <a:t>If it shares a common denominator with the number we are trying to factor that is not just 1, huzzah, we accidentally found a factor!</a:t>
            </a:r>
          </a:p>
          <a:p>
            <a:pPr marL="171450" indent="-171450">
              <a:buFontTx/>
              <a:buChar char="-"/>
            </a:pPr>
            <a:r>
              <a:rPr lang="en-GB" i="0" u="none"/>
              <a:t>If not, find the period of a special mathematical function – this is the bit done on a quantum computer! They are really good at finding orders/periods in polynomial time. This part makes use of the Quantum Fourier Transform and some Hadamard gates (among other things).</a:t>
            </a:r>
          </a:p>
          <a:p>
            <a:pPr marL="171450" indent="-171450">
              <a:buFontTx/>
              <a:buChar char="-"/>
            </a:pPr>
            <a:r>
              <a:rPr lang="en-GB" i="0" u="none"/>
              <a:t>If period is odd, bad luck try again!</a:t>
            </a:r>
          </a:p>
          <a:p>
            <a:pPr marL="171450" indent="-171450">
              <a:buFontTx/>
              <a:buChar char="-"/>
            </a:pPr>
            <a:r>
              <a:rPr lang="en-GB" i="0" u="none"/>
              <a:t>If our guessed number raised to the power of the period/2 equals N-1, bad luck try again!</a:t>
            </a:r>
          </a:p>
          <a:p>
            <a:pPr marL="171450" indent="-171450">
              <a:buFontTx/>
              <a:buChar char="-"/>
            </a:pPr>
            <a:r>
              <a:rPr lang="en-GB" i="0" u="none"/>
              <a:t>Otherwise, calculate the greatest common denominator of our number and our guess raised to period/2 +/-1 to get our factors!</a:t>
            </a:r>
          </a:p>
          <a:p>
            <a:pPr marL="171450" indent="-171450">
              <a:buFontTx/>
              <a:buChar char="-"/>
            </a:pPr>
            <a:endParaRPr lang="en-GB" i="0" u="none"/>
          </a:p>
          <a:p>
            <a:pPr marL="0" indent="0">
              <a:buFontTx/>
              <a:buNone/>
            </a:pPr>
            <a:r>
              <a:rPr lang="en-GB" i="0" u="none"/>
              <a:t>Let’s have a look at this in code!</a:t>
            </a:r>
          </a:p>
          <a:p>
            <a:pPr marL="171450" indent="-171450">
              <a:buFontTx/>
              <a:buChar char="-"/>
            </a:pPr>
            <a:r>
              <a:rPr lang="en-GB" i="0" u="none"/>
              <a:t>Basically point out that the majority of stuff is classical</a:t>
            </a:r>
          </a:p>
          <a:p>
            <a:pPr marL="0" indent="0">
              <a:buFontTx/>
              <a:buNone/>
            </a:pPr>
            <a:endParaRPr lang="en-GB" i="0" u="none"/>
          </a:p>
          <a:p>
            <a:pPr marL="0" indent="0">
              <a:buFontTx/>
              <a:buNone/>
            </a:pPr>
            <a:r>
              <a:rPr lang="en-GB" i="0" u="none"/>
              <a:t>This has spun off a whole new field of research called post-quantum cryptography! This is focused on the development of (classical) cryptographic methods designed to be secure in a world where RSA encryption no longer has any integrity.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217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i="0" u="none"/>
              <a:t>People are, of course, also working on quantum cryptographic methods! The most well known of these methods is known as quantum key distribution (or QKD), in which two parties share a key using quantum states. But how does this work? Let’s illustrate with an example </a:t>
            </a:r>
            <a:r>
              <a:rPr lang="en-GB" i="0" u="none">
                <a:sym typeface="Wingdings" panose="05000000000000000000" pitchFamily="2" charset="2"/>
              </a:rPr>
              <a:t></a:t>
            </a:r>
          </a:p>
          <a:p>
            <a:pPr marL="0" indent="0">
              <a:buFontTx/>
              <a:buNone/>
            </a:pPr>
            <a:endParaRPr lang="en-GB" i="0" u="none">
              <a:sym typeface="Wingdings" panose="05000000000000000000" pitchFamily="2" charset="2"/>
            </a:endParaRPr>
          </a:p>
          <a:p>
            <a:pPr marL="0" indent="0">
              <a:buFontTx/>
              <a:buNone/>
            </a:pPr>
            <a:r>
              <a:rPr lang="en-GB" i="0" u="none">
                <a:sym typeface="Wingdings" panose="05000000000000000000" pitchFamily="2" charset="2"/>
              </a:rPr>
              <a:t>So let’s say Frances and I are given the job of organising Satya Nadella’s birthday party (he’s our CEO, in case you didn’t know!) It is, of course, vitally important that he does not know what we have planned! Only the best encryption will therefore do – and the best encryption is quantum encryption (as far as we know anyway)!</a:t>
            </a:r>
          </a:p>
          <a:p>
            <a:pPr marL="0" indent="0">
              <a:buFontTx/>
              <a:buNone/>
            </a:pPr>
            <a:endParaRPr lang="en-GB" i="0" u="none"/>
          </a:p>
          <a:p>
            <a:pPr marL="0" indent="0">
              <a:buFontTx/>
              <a:buNone/>
            </a:pPr>
            <a:r>
              <a:rPr lang="en-GB" i="1" u="none"/>
              <a:t>https://en.wikipedia.org/wiki/Quantum_key_distribution#Quantum_key_exchange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335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i="0" u="none">
                <a:sym typeface="Wingdings" panose="05000000000000000000" pitchFamily="2" charset="2"/>
              </a:rPr>
              <a:t>First things first, we need to share a key that we can then use to encrypt our messages. Because we need to be able to easily communicate our qubit states, we choose light particles (or photons) as our qubits – we can then send the information via fibreoptic cable or just through free space!</a:t>
            </a:r>
          </a:p>
          <a:p>
            <a:pPr marL="0" indent="0">
              <a:buFontTx/>
              <a:buNone/>
            </a:pPr>
            <a:endParaRPr lang="en-GB" i="0" u="none">
              <a:sym typeface="Wingdings" panose="05000000000000000000" pitchFamily="2" charset="2"/>
            </a:endParaRPr>
          </a:p>
          <a:p>
            <a:pPr marL="0" indent="0">
              <a:buFontTx/>
              <a:buNone/>
            </a:pPr>
            <a:r>
              <a:rPr lang="en-GB" i="0" u="none">
                <a:sym typeface="Wingdings" panose="05000000000000000000" pitchFamily="2" charset="2"/>
              </a:rPr>
              <a:t>Now, photons have a property called polarisation. It basically means the direction in which the light wave is oscillating (hand gestures). In this instance however to avoid getting bogged down in wave mechanics, we are going to pretend our light source has two ‘modes’ (orthogonal bases, in physics-speak). One of them sends photons that are stripy or spotty, like we see on the left. The other sends ones that are either white or blue, like we see on the right. </a:t>
            </a:r>
          </a:p>
          <a:p>
            <a:pPr marL="0" indent="0">
              <a:buFontTx/>
              <a:buNone/>
            </a:pPr>
            <a:endParaRPr lang="en-GB" i="0" u="none">
              <a:sym typeface="Wingdings" panose="05000000000000000000" pitchFamily="2" charset="2"/>
            </a:endParaRPr>
          </a:p>
          <a:p>
            <a:pPr marL="0" indent="0">
              <a:buFontTx/>
              <a:buNone/>
            </a:pPr>
            <a:r>
              <a:rPr lang="en-GB" i="0" u="none">
                <a:sym typeface="Wingdings" panose="05000000000000000000" pitchFamily="2" charset="2"/>
              </a:rPr>
              <a:t>These modes are totally independent of one another, i.e. no measurement in spotty/stripy mode can return any information about a photon in blue/white mode and vice versa. This is known as </a:t>
            </a:r>
            <a:r>
              <a:rPr lang="en-GB" i="1" u="none">
                <a:sym typeface="Wingdings" panose="05000000000000000000" pitchFamily="2" charset="2"/>
              </a:rPr>
              <a:t>orthogonality</a:t>
            </a:r>
            <a:r>
              <a:rPr lang="en-GB" i="0" u="none">
                <a:sym typeface="Wingdings" panose="05000000000000000000" pitchFamily="2" charset="2"/>
              </a:rPr>
              <a:t> in physics. If we measure our photons using the wrong mode we will just get a random result. So for example if Frances sends a stripy photon but I measure it in the white/blue mode I will get white or blue with 50:50 probability.</a:t>
            </a:r>
          </a:p>
          <a:p>
            <a:pPr marL="0" indent="0">
              <a:buFontTx/>
              <a:buNone/>
            </a:pPr>
            <a:endParaRPr lang="en-GB" i="0" u="none">
              <a:sym typeface="Wingdings" panose="05000000000000000000" pitchFamily="2" charset="2"/>
            </a:endParaRPr>
          </a:p>
          <a:p>
            <a:pPr marL="0" indent="0">
              <a:buFontTx/>
              <a:buNone/>
            </a:pPr>
            <a:r>
              <a:rPr lang="en-GB" i="0" u="none">
                <a:sym typeface="Wingdings" panose="05000000000000000000" pitchFamily="2" charset="2"/>
              </a:rPr>
              <a:t>So beforehand what we do is agree on a code for each mode – spotty means 0 and stripy means 1, blue means 0 and white means 1 (like shown). We can then use these binary figures to give us our key </a:t>
            </a:r>
            <a:endParaRPr lang="en-GB" i="0" u="none"/>
          </a:p>
          <a:p>
            <a:pPr marL="0" indent="0">
              <a:buFontTx/>
              <a:buNone/>
            </a:pPr>
            <a:endParaRPr lang="en-GB" i="0" u="none"/>
          </a:p>
          <a:p>
            <a:pPr marL="0" indent="0">
              <a:buFontTx/>
              <a:buNone/>
            </a:pPr>
            <a:r>
              <a:rPr lang="en-GB" i="1" u="none"/>
              <a:t>https://en.wikipedia.org/wiki/Quantum_key_distribution#Quantum_key_exchange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287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i="0" u="none">
                <a:sym typeface="Wingdings" panose="05000000000000000000" pitchFamily="2" charset="2"/>
              </a:rPr>
              <a:t>Next, Frances starts sending me the key! She sends a random sequence of photons in a mixture of both modes. Once I translate this to a binary sequence using our scheme from before, I can then use this to encrypt my data. This is what Frances sends: CLICK</a:t>
            </a:r>
          </a:p>
          <a:p>
            <a:pPr marL="0" indent="0">
              <a:buFontTx/>
              <a:buNone/>
            </a:pPr>
            <a:endParaRPr lang="en-GB" i="0" u="none">
              <a:sym typeface="Wingdings" panose="05000000000000000000" pitchFamily="2" charset="2"/>
            </a:endParaRPr>
          </a:p>
          <a:p>
            <a:pPr marL="0" indent="0">
              <a:buFontTx/>
              <a:buNone/>
            </a:pPr>
            <a:r>
              <a:rPr lang="en-GB" i="0" u="none">
                <a:sym typeface="Wingdings" panose="05000000000000000000" pitchFamily="2" charset="2"/>
              </a:rPr>
              <a:t>When I start receiving photons, I begin measuring. Each time I measure, I pick a mode at random by e.g. flipping a coin. When the mode Frances has sent and the mode I measure match, I get the correct state out, as you can see. When I pick the wrong mode, I get a value (from that mode) at random. You can see this demonstrated on the slide. CLICK</a:t>
            </a:r>
          </a:p>
          <a:p>
            <a:pPr marL="0" indent="0">
              <a:buFontTx/>
              <a:buNone/>
            </a:pPr>
            <a:endParaRPr lang="en-GB" i="0" u="none">
              <a:sym typeface="Wingdings" panose="05000000000000000000" pitchFamily="2" charset="2"/>
            </a:endParaRPr>
          </a:p>
          <a:p>
            <a:pPr marL="0" indent="0">
              <a:buFontTx/>
              <a:buNone/>
            </a:pPr>
            <a:r>
              <a:rPr lang="en-GB" i="0" u="none"/>
              <a:t>Frances sends me lots and lots of these photons. When she is finished, we have a phone call (not over a secure line) and we share the modes the photons were sent/measured in. When her sending mode and my measurement mode match, we keep the photon. When they don’t, we discard it. We don’t tell each other over the phone which modes matched.</a:t>
            </a:r>
          </a:p>
          <a:p>
            <a:pPr marL="0" indent="0">
              <a:buFontTx/>
              <a:buNone/>
            </a:pPr>
            <a:endParaRPr lang="en-GB" i="0" u="none"/>
          </a:p>
          <a:p>
            <a:pPr marL="0" indent="0">
              <a:buFontTx/>
              <a:buNone/>
            </a:pPr>
            <a:endParaRPr lang="en-GB" i="0" u="none"/>
          </a:p>
          <a:p>
            <a:pPr marL="0" indent="0">
              <a:buFontTx/>
              <a:buNone/>
            </a:pPr>
            <a:endParaRPr lang="en-GB" i="0" u="none"/>
          </a:p>
          <a:p>
            <a:pPr marL="0" indent="0">
              <a:buFontTx/>
              <a:buNone/>
            </a:pPr>
            <a:endParaRPr lang="en-GB" i="0" u="none"/>
          </a:p>
          <a:p>
            <a:pPr marL="0" indent="0">
              <a:buFontTx/>
              <a:buNone/>
            </a:pPr>
            <a:endParaRPr lang="en-GB" i="0" u="none"/>
          </a:p>
          <a:p>
            <a:pPr marL="0" indent="0">
              <a:buFontTx/>
              <a:buNone/>
            </a:pPr>
            <a:endParaRPr lang="en-GB" i="0" u="none"/>
          </a:p>
          <a:p>
            <a:pPr marL="0" indent="0">
              <a:buFontTx/>
              <a:buNone/>
            </a:pPr>
            <a:r>
              <a:rPr lang="en-GB" i="0" u="none"/>
              <a:t>Interestingly, none of the communications between our two parties need be secure – any interference or eavesdropping from a third party will affect the quantum states being sent and therefore we will know we are being listened to.</a:t>
            </a:r>
          </a:p>
          <a:p>
            <a:pPr marL="0" indent="0">
              <a:buFontTx/>
              <a:buNone/>
            </a:pPr>
            <a:endParaRPr lang="en-GB" i="0" u="none"/>
          </a:p>
          <a:p>
            <a:pPr marL="0" indent="0">
              <a:buFontTx/>
              <a:buNone/>
            </a:pPr>
            <a:r>
              <a:rPr lang="en-GB" i="0" u="none"/>
              <a:t>Explain about the basis states and measurements and things??</a:t>
            </a:r>
          </a:p>
          <a:p>
            <a:pPr marL="0" indent="0">
              <a:buFontTx/>
              <a:buNone/>
            </a:pPr>
            <a:endParaRPr lang="en-GB" i="0" u="none"/>
          </a:p>
          <a:p>
            <a:pPr marL="0" indent="0">
              <a:buFontTx/>
              <a:buNone/>
            </a:pPr>
            <a:r>
              <a:rPr lang="en-GB" i="0" u="none"/>
              <a:t>Another cool computer-</a:t>
            </a:r>
            <a:r>
              <a:rPr lang="en-GB" i="0" u="none" err="1"/>
              <a:t>sciency</a:t>
            </a:r>
            <a:r>
              <a:rPr lang="en-GB" i="0" u="none"/>
              <a:t> thing we can do with quantum states is use them as perfect random number generators – we can leverage the probabilistic nature of quantum mechanics in order to generate truly random numbers :O e.g. if you were to prepare N qubits in equal superposition then measure each one separately, you would get a random result out each time with 50:50 probability. Combine these together and you have yourself a nice, properly random number! (assuming your measurement and environs aren’t biased).</a:t>
            </a:r>
          </a:p>
          <a:p>
            <a:pPr marL="0" indent="0">
              <a:buFontTx/>
              <a:buNone/>
            </a:pPr>
            <a:endParaRPr lang="en-GB" i="0" u="none"/>
          </a:p>
          <a:p>
            <a:pPr marL="0" indent="0">
              <a:buFontTx/>
              <a:buNone/>
            </a:pPr>
            <a:r>
              <a:rPr lang="en-GB" i="1" u="none"/>
              <a:t>https://en.wikipedia.org/wiki/Quantum_key_distribution#Quantum_key_exchange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3950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i="0" u="none"/>
              <a:t>Now all we need to do is convert the photon states to binary and we can get on with our party planning! CLICK</a:t>
            </a:r>
          </a:p>
          <a:p>
            <a:pPr marL="0" indent="0">
              <a:buFontTx/>
              <a:buNone/>
            </a:pPr>
            <a:endParaRPr lang="en-GB" i="0" u="none"/>
          </a:p>
          <a:p>
            <a:pPr marL="0" indent="0">
              <a:buFontTx/>
              <a:buNone/>
            </a:pPr>
            <a:r>
              <a:rPr lang="en-GB" i="0" u="none"/>
              <a:t>BUT WAIT</a:t>
            </a:r>
          </a:p>
          <a:p>
            <a:pPr marL="0" indent="0">
              <a:buFontTx/>
              <a:buNone/>
            </a:pPr>
            <a:endParaRPr lang="en-GB" i="0" u="none"/>
          </a:p>
          <a:p>
            <a:pPr marL="0" indent="0">
              <a:buFontTx/>
              <a:buNone/>
            </a:pPr>
            <a:r>
              <a:rPr lang="en-GB" i="0" u="none"/>
              <a:t>CLICK</a:t>
            </a:r>
          </a:p>
          <a:p>
            <a:pPr marL="0" indent="0">
              <a:buFontTx/>
              <a:buNone/>
            </a:pPr>
            <a:endParaRPr lang="en-GB" i="0" u="none"/>
          </a:p>
          <a:p>
            <a:pPr marL="0" indent="0">
              <a:buFontTx/>
              <a:buNone/>
            </a:pPr>
            <a:r>
              <a:rPr lang="en-GB" i="0" u="none"/>
              <a:t>Disaster! Satya’s got wind of our birthday party planning mission and wants to know what we are planning! Dun </a:t>
            </a:r>
            <a:r>
              <a:rPr lang="en-GB" i="0" u="none" err="1"/>
              <a:t>dun</a:t>
            </a:r>
            <a:r>
              <a:rPr lang="en-GB" i="0" u="none"/>
              <a:t> </a:t>
            </a:r>
            <a:r>
              <a:rPr lang="en-GB" i="0" u="none" err="1"/>
              <a:t>dunnnnnn</a:t>
            </a:r>
            <a:r>
              <a:rPr lang="en-GB" i="0" u="none"/>
              <a:t> :O</a:t>
            </a:r>
          </a:p>
          <a:p>
            <a:pPr marL="0" indent="0">
              <a:buFontTx/>
              <a:buNone/>
            </a:pPr>
            <a:endParaRPr lang="en-GB" i="0" u="none"/>
          </a:p>
          <a:p>
            <a:pPr marL="0" indent="0">
              <a:buFontTx/>
              <a:buNone/>
            </a:pPr>
            <a:r>
              <a:rPr lang="en-GB" i="0" u="none"/>
              <a:t>Turns out, this isn’t actually a problem! Because we are sending quantum states and Satya doesn’t know what mode Frances is sending her photons in, he can only do the same as me and measure in each mode at random. When he gets the mode wrong he sees a random result just like I do! </a:t>
            </a:r>
          </a:p>
          <a:p>
            <a:pPr marL="0" indent="0">
              <a:buFontTx/>
              <a:buNone/>
            </a:pPr>
            <a:endParaRPr lang="en-GB" i="0" u="none"/>
          </a:p>
          <a:p>
            <a:pPr marL="0" indent="0">
              <a:buFontTx/>
              <a:buNone/>
            </a:pPr>
            <a:r>
              <a:rPr lang="en-GB" i="0" u="none"/>
              <a:t>Now, because he’s sitting in the middle of our communications network and it’s not possible to clone the photon stream (because of something called quantum no-cloning theorem), when I measure the photons received his measurements will affect mine! This means that we can use the results of my measurement to tell if he has been eavesdropping.</a:t>
            </a:r>
          </a:p>
          <a:p>
            <a:pPr marL="0" indent="0">
              <a:buFontTx/>
              <a:buNone/>
            </a:pPr>
            <a:endParaRPr lang="en-GB" i="0" u="none"/>
          </a:p>
          <a:p>
            <a:pPr marL="0" indent="0">
              <a:buFontTx/>
              <a:buNone/>
            </a:pPr>
            <a:r>
              <a:rPr lang="en-GB" i="0" u="none"/>
              <a:t>Basically what we do is take a random sample of the key (i.e. photons which we sent/measured in the same mode) and compare the 0/1 values I measured with what Frances sent (again, over an insecure channel) and our readings differ (assuming we have a perfect system with no loss or corruption – there are ways to work around this but no need to go into detail here), then we know that somebody has intercepted our key! We can therefore discard the key, change our communications channels and start again </a:t>
            </a:r>
            <a:r>
              <a:rPr lang="en-GB" i="0" u="none">
                <a:sym typeface="Wingdings" panose="05000000000000000000" pitchFamily="2" charset="2"/>
              </a:rPr>
              <a:t></a:t>
            </a:r>
            <a:endParaRPr lang="en-GB" i="0" u="none"/>
          </a:p>
          <a:p>
            <a:pPr marL="0" indent="0">
              <a:buFontTx/>
              <a:buNone/>
            </a:pPr>
            <a:endParaRPr lang="en-GB" i="0" u="none"/>
          </a:p>
          <a:p>
            <a:pPr marL="0" indent="0">
              <a:buFontTx/>
              <a:buNone/>
            </a:pPr>
            <a:r>
              <a:rPr lang="en-GB" i="0" u="none"/>
              <a:t>Interestingly, none of the communications between our two parties need be secure – any interference or eavesdropping from a third party will affect the quantum states being sent and therefore we will know we are being listened to.</a:t>
            </a:r>
          </a:p>
          <a:p>
            <a:pPr marL="0" indent="0">
              <a:buFontTx/>
              <a:buNone/>
            </a:pPr>
            <a:endParaRPr lang="en-GB" i="0" u="none"/>
          </a:p>
          <a:p>
            <a:pPr marL="0" indent="0">
              <a:buFontTx/>
              <a:buNone/>
            </a:pPr>
            <a:r>
              <a:rPr lang="en-GB" i="0" u="none"/>
              <a:t>Another cool computer-</a:t>
            </a:r>
            <a:r>
              <a:rPr lang="en-GB" i="0" u="none" err="1"/>
              <a:t>sciency</a:t>
            </a:r>
            <a:r>
              <a:rPr lang="en-GB" i="0" u="none"/>
              <a:t> thing we can do with quantum states is use them as perfect random number generators – we can leverage the probabilistic nature of quantum mechanics in order to generate truly random numbers :O e.g. if you were to prepare N qubits in equal superposition then measure each one separately, you would get a random result out each time with 50:50 probability. Combine these together and you have yourself a nice, properly random number! (assuming your measurement and environs aren’t biased).</a:t>
            </a:r>
          </a:p>
          <a:p>
            <a:pPr marL="0" indent="0">
              <a:buFontTx/>
              <a:buNone/>
            </a:pPr>
            <a:endParaRPr lang="en-GB" i="0" u="none"/>
          </a:p>
          <a:p>
            <a:pPr marL="0" indent="0">
              <a:buFontTx/>
              <a:buNone/>
            </a:pPr>
            <a:r>
              <a:rPr lang="en-GB" i="1" u="none"/>
              <a:t>https://en.wikipedia.org/wiki/Quantum_key_distribution#Quantum_key_exchange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40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b="0" i="0" u="none" strike="noStrike" kern="1200">
                <a:solidFill>
                  <a:schemeClr val="tx1"/>
                </a:solidFill>
                <a:effectLst/>
                <a:latin typeface="+mn-lt"/>
                <a:ea typeface="+mn-ea"/>
                <a:cs typeface="+mn-cs"/>
              </a:rPr>
              <a:t>Suppose we have an unstructured, unsorted database with N entries. We wish to find a particular element of this database. With classical computation models, we wouldn’t be able to find our solution in less than linear time. We would have to search through every element until we find what we’re looking for. This takes an average of </a:t>
            </a:r>
            <a:r>
              <a:rPr lang="en-GB" sz="1200" b="0" i="0" u="none" strike="noStrike" kern="1200" baseline="30000">
                <a:solidFill>
                  <a:schemeClr val="tx1"/>
                </a:solidFill>
                <a:effectLst/>
                <a:latin typeface="+mn-lt"/>
                <a:ea typeface="+mn-ea"/>
                <a:cs typeface="+mn-cs"/>
              </a:rPr>
              <a:t>N</a:t>
            </a:r>
            <a:r>
              <a:rPr lang="en-GB" sz="1200" b="0" i="0" u="none" strike="noStrike" kern="1200">
                <a:solidFill>
                  <a:schemeClr val="tx1"/>
                </a:solidFill>
                <a:effectLst/>
                <a:latin typeface="+mn-lt"/>
                <a:ea typeface="+mn-ea"/>
                <a:cs typeface="+mn-cs"/>
              </a:rPr>
              <a:t>⁄</a:t>
            </a:r>
            <a:r>
              <a:rPr lang="en-GB" sz="1200" b="0" i="0" u="none" strike="noStrike" kern="1200" baseline="-25000">
                <a:solidFill>
                  <a:schemeClr val="tx1"/>
                </a:solidFill>
                <a:effectLst/>
                <a:latin typeface="+mn-lt"/>
                <a:ea typeface="+mn-ea"/>
                <a:cs typeface="+mn-cs"/>
              </a:rPr>
              <a:t>2</a:t>
            </a:r>
            <a:r>
              <a:rPr lang="en-GB" sz="1200" b="0" i="0" u="none" strike="noStrike" kern="1200">
                <a:solidFill>
                  <a:schemeClr val="tx1"/>
                </a:solidFill>
                <a:effectLst/>
                <a:latin typeface="+mn-lt"/>
                <a:ea typeface="+mn-ea"/>
                <a:cs typeface="+mn-cs"/>
              </a:rPr>
              <a:t> attempts and N in the worst case thus a time complexity O(N) (we don't want that!).</a:t>
            </a:r>
          </a:p>
          <a:p>
            <a:pPr marL="0" indent="0">
              <a:buFontTx/>
              <a:buNone/>
            </a:pPr>
            <a:endParaRPr lang="en-GB" sz="1200" b="0" i="0" u="none" strike="noStrike" kern="1200">
              <a:solidFill>
                <a:schemeClr val="tx1"/>
              </a:solidFill>
              <a:effectLst/>
              <a:latin typeface="+mn-lt"/>
              <a:ea typeface="+mn-ea"/>
              <a:cs typeface="+mn-cs"/>
            </a:endParaRPr>
          </a:p>
          <a:p>
            <a:pPr marL="0" indent="0">
              <a:buFontTx/>
              <a:buNone/>
            </a:pPr>
            <a:r>
              <a:rPr lang="en-GB" sz="1200" b="0" i="0" u="none" strike="noStrike" kern="1200">
                <a:solidFill>
                  <a:schemeClr val="tx1"/>
                </a:solidFill>
                <a:effectLst/>
                <a:latin typeface="+mn-lt"/>
                <a:ea typeface="+mn-ea"/>
                <a:cs typeface="+mn-cs"/>
              </a:rPr>
              <a:t>In 1996, </a:t>
            </a:r>
            <a:r>
              <a:rPr lang="en-GB" sz="1200" b="0" i="0" u="none" strike="noStrike" kern="1200" err="1">
                <a:solidFill>
                  <a:schemeClr val="tx1"/>
                </a:solidFill>
                <a:effectLst/>
                <a:latin typeface="+mn-lt"/>
                <a:ea typeface="+mn-ea"/>
                <a:cs typeface="+mn-cs"/>
              </a:rPr>
              <a:t>Lov</a:t>
            </a:r>
            <a:r>
              <a:rPr lang="en-GB" sz="1200" b="0" i="0" u="none" strike="noStrike" kern="1200">
                <a:solidFill>
                  <a:schemeClr val="tx1"/>
                </a:solidFill>
                <a:effectLst/>
                <a:latin typeface="+mn-lt"/>
                <a:ea typeface="+mn-ea"/>
                <a:cs typeface="+mn-cs"/>
              </a:rPr>
              <a:t> Kumar Grover proposed an algorithm which would do this search in time complexity O(√N) (a lot faster!) by utilising the nature of quantum systems. Compared to other quantum algorithms which speed up their classical counterparts exponentially, this quadratic speed-up may not seem very impressive but it is the best known method for this problem to date. </a:t>
            </a:r>
            <a:br>
              <a:rPr lang="en-GB"/>
            </a:br>
            <a:r>
              <a:rPr lang="en-GB" sz="1200" b="0" i="0" u="none" strike="noStrike" kern="1200">
                <a:solidFill>
                  <a:schemeClr val="tx1"/>
                </a:solidFill>
                <a:effectLst/>
                <a:latin typeface="+mn-lt"/>
                <a:ea typeface="+mn-ea"/>
                <a:cs typeface="+mn-cs"/>
              </a:rPr>
              <a:t>Grover’s algorithm is typically a searching algorithm which improves on classical algorithms that can already solve the same problem. For </a:t>
            </a:r>
            <a:r>
              <a:rPr lang="en-GB" sz="1200" b="0" i="0" u="none" strike="noStrike" kern="1200" err="1">
                <a:solidFill>
                  <a:schemeClr val="tx1"/>
                </a:solidFill>
                <a:effectLst/>
                <a:latin typeface="+mn-lt"/>
                <a:ea typeface="+mn-ea"/>
                <a:cs typeface="+mn-cs"/>
              </a:rPr>
              <a:t>grover’s</a:t>
            </a:r>
            <a:r>
              <a:rPr lang="en-GB" sz="1200" b="0" i="0" u="none" strike="noStrike" kern="1200">
                <a:solidFill>
                  <a:schemeClr val="tx1"/>
                </a:solidFill>
                <a:effectLst/>
                <a:latin typeface="+mn-lt"/>
                <a:ea typeface="+mn-ea"/>
                <a:cs typeface="+mn-cs"/>
              </a:rPr>
              <a:t> algorithm to work, a function must be constructed such that when applied to a representation of items in a database, it will give a particular value for the required data entry and a different one for all others. This function is key and varies depending on the data and the output required. </a:t>
            </a:r>
          </a:p>
          <a:p>
            <a:pPr marL="0" indent="0">
              <a:buFontTx/>
              <a:buNone/>
            </a:pPr>
            <a:endParaRPr lang="en-GB" sz="1200" b="0" i="0" u="none" strike="noStrike" kern="1200">
              <a:solidFill>
                <a:schemeClr val="tx1"/>
              </a:solidFill>
              <a:effectLst/>
              <a:latin typeface="+mn-lt"/>
              <a:ea typeface="+mn-ea"/>
              <a:cs typeface="+mn-cs"/>
            </a:endParaRPr>
          </a:p>
          <a:p>
            <a:pPr marL="0" indent="0">
              <a:buFontTx/>
              <a:buNone/>
            </a:pPr>
            <a:r>
              <a:rPr lang="en-GB" sz="1200" b="0" i="0" u="none" strike="noStrike" kern="1200">
                <a:solidFill>
                  <a:schemeClr val="tx1"/>
                </a:solidFill>
                <a:effectLst/>
                <a:latin typeface="+mn-lt"/>
                <a:ea typeface="+mn-ea"/>
                <a:cs typeface="+mn-cs"/>
              </a:rPr>
              <a:t>It works by increasing the amplitude of the search result we require, then when we measure, the probability of it being observed has increased. </a:t>
            </a: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127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lvl="1" indent="0">
              <a:buFontTx/>
              <a:buNone/>
            </a:pPr>
            <a:r>
              <a:rPr lang="en-GB" sz="900" b="0" kern="1200" baseline="0">
                <a:solidFill>
                  <a:schemeClr val="tx1"/>
                </a:solidFill>
                <a:effectLst/>
                <a:latin typeface="Segoe UI Light" pitchFamily="34" charset="0"/>
                <a:ea typeface="+mn-ea"/>
                <a:cs typeface="+mn-cs"/>
              </a:rPr>
              <a:t>So here we are again back where we started! I hope that during this session I’ve answered these questions for you (at least at a high level!) – unfortunately we haven’t had time to do a deep dive today but if your interest has been piqued, please don’t hesitate to get in touch or check out our blog (details on the next slide).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7/10/2018 10:51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183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Try It Out (Q#) without installing the QDK!</a:t>
            </a:r>
          </a:p>
          <a:p>
            <a:endParaRPr lang="en-GB"/>
          </a:p>
          <a:p>
            <a:r>
              <a:rPr lang="en-GB" sz="1200" err="1"/>
              <a:t>tio.run</a:t>
            </a:r>
            <a:r>
              <a:rPr lang="en-GB" sz="1200"/>
              <a:t>/#</a:t>
            </a:r>
            <a:r>
              <a:rPr lang="en-GB" sz="1200" err="1"/>
              <a:t>qs</a:t>
            </a:r>
            <a:r>
              <a:rPr lang="en-GB" sz="1200"/>
              <a:t>-core</a:t>
            </a:r>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0545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you ask us any questions, we’ve got some for you</a:t>
            </a:r>
          </a:p>
        </p:txBody>
      </p:sp>
      <p:sp>
        <p:nvSpPr>
          <p:cNvPr id="4" name="Slide Number Placeholder 3"/>
          <p:cNvSpPr>
            <a:spLocks noGrp="1"/>
          </p:cNvSpPr>
          <p:nvPr>
            <p:ph type="sldNum" sz="quarter" idx="10"/>
          </p:nvPr>
        </p:nvSpPr>
        <p:spPr/>
        <p:txBody>
          <a:bodyPr/>
          <a:lstStyle/>
          <a:p>
            <a:fld id="{04CAE191-9A8E-4FE8-93EA-B9BE9C7E572B}" type="slidenum">
              <a:rPr lang="en-GB" smtClean="0"/>
              <a:t>69</a:t>
            </a:fld>
            <a:endParaRPr lang="en-GB"/>
          </a:p>
        </p:txBody>
      </p:sp>
    </p:spTree>
    <p:extLst>
      <p:ext uri="{BB962C8B-B14F-4D97-AF65-F5344CB8AC3E}">
        <p14:creationId xmlns:p14="http://schemas.microsoft.com/office/powerpoint/2010/main" val="98026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Beans &amp; nodules</a:t>
            </a:r>
          </a:p>
          <a:p>
            <a:pPr marL="171450" indent="-171450">
              <a:buFontTx/>
              <a:buChar char="-"/>
            </a:pPr>
            <a:r>
              <a:rPr lang="en-GB" dirty="0"/>
              <a:t>Not scalable</a:t>
            </a:r>
          </a:p>
          <a:p>
            <a:pPr marL="171450" indent="-171450">
              <a:buFontTx/>
              <a:buChar char="-"/>
            </a:pPr>
            <a:r>
              <a:rPr lang="en-GB" dirty="0"/>
              <a:t>Curls are big long strings of amino acids. </a:t>
            </a:r>
          </a:p>
          <a:p>
            <a:pPr marL="171450" indent="-171450">
              <a:buFontTx/>
              <a:buChar char="-"/>
            </a:pPr>
            <a:r>
              <a:rPr lang="en-GB" dirty="0"/>
              <a:t>Fold in a very specific way</a:t>
            </a:r>
          </a:p>
          <a:p>
            <a:pPr marL="171450" indent="-171450">
              <a:buFontTx/>
              <a:buChar char="-"/>
            </a:pPr>
            <a:r>
              <a:rPr lang="en-GB" dirty="0"/>
              <a:t>Too many variables and interactions for us to model on regular comp</a:t>
            </a:r>
          </a:p>
          <a:p>
            <a:pPr marL="171450" indent="-171450">
              <a:buFontTx/>
              <a:buChar char="-"/>
            </a:pPr>
            <a:r>
              <a:rPr lang="en-GB" dirty="0"/>
              <a:t>1.5x10^51 bits of classical memory (10x Earth atoms)</a:t>
            </a:r>
          </a:p>
          <a:p>
            <a:pPr marL="171450" indent="-171450">
              <a:buFontTx/>
              <a:buChar char="-"/>
            </a:pPr>
            <a:r>
              <a:rPr lang="en-GB" dirty="0"/>
              <a:t>170 quantum bits (qubits – more later)</a:t>
            </a:r>
          </a:p>
          <a:p>
            <a:pPr marL="0" indent="0">
              <a:buFontTx/>
              <a:buNone/>
            </a:pPr>
            <a:endParaRPr lang="en-GB" dirty="0"/>
          </a:p>
          <a:p>
            <a:r>
              <a:rPr lang="en-GB" dirty="0"/>
              <a:t>Turns out there is! Farmers for centuries have been planting beans to restore the nitrogen content of the soil – beans just so happen to have little nodules on their roots that contain bacteria capable of converting atmospheric nitrogen into ammonia. They do this by using a clever enzyme called nitrogenase, shown here on the slide. This enzyme is capable of taking nitrogen </a:t>
            </a:r>
            <a:r>
              <a:rPr lang="en-GB" i="1" dirty="0"/>
              <a:t>at room temperature and pressure</a:t>
            </a:r>
            <a:r>
              <a:rPr lang="en-GB" dirty="0"/>
              <a:t>, and converting it into ammonia for use in fertiliser.</a:t>
            </a:r>
          </a:p>
          <a:p>
            <a:endParaRPr lang="en-GB" dirty="0"/>
          </a:p>
          <a:p>
            <a:r>
              <a:rPr lang="en-GB" dirty="0"/>
              <a:t>Unfortunately for us, we have no idea how nitrogenase does its thing, other than in the most general terms. We know that nitrogenase is a protein, a long string of amino acids that twist and fold up into precisely the right shape to take in nitrogen and return ammonia, just like a key fits into a lock. However, that’s where our understanding stops – this funny-looking, curly-</a:t>
            </a:r>
            <a:r>
              <a:rPr lang="en-GB" dirty="0" err="1"/>
              <a:t>wurly</a:t>
            </a:r>
            <a:r>
              <a:rPr lang="en-GB" dirty="0"/>
              <a:t> molecule is simply too complex for us to model accurately using our regular computers.</a:t>
            </a:r>
          </a:p>
          <a:p>
            <a:endParaRPr lang="en-GB" dirty="0"/>
          </a:p>
          <a:p>
            <a:r>
              <a:rPr lang="en-GB" i="1" dirty="0"/>
              <a:t>Quantum</a:t>
            </a:r>
            <a:r>
              <a:rPr lang="en-GB" i="0" dirty="0"/>
              <a:t> computers, however, could do this simulation using as few as 170 qubits (more on these later!) – to do this on a regular computer, you would require every atom on ten Earths (10^50 atoms) acting as memory for our simulation (</a:t>
            </a:r>
            <a:r>
              <a:rPr lang="en-GB" i="0" dirty="0" err="1"/>
              <a:t>ain’t</a:t>
            </a:r>
            <a:r>
              <a:rPr lang="en-GB" i="0" dirty="0"/>
              <a:t> </a:t>
            </a:r>
            <a:r>
              <a:rPr lang="en-GB" i="0" dirty="0" err="1"/>
              <a:t>gonna</a:t>
            </a:r>
            <a:r>
              <a:rPr lang="en-GB" i="0" dirty="0"/>
              <a:t> happen!)</a:t>
            </a:r>
            <a:endParaRPr lang="en-GB" i="1" dirty="0"/>
          </a:p>
        </p:txBody>
      </p:sp>
      <p:sp>
        <p:nvSpPr>
          <p:cNvPr id="4" name="Slide Number Placeholder 3"/>
          <p:cNvSpPr>
            <a:spLocks noGrp="1"/>
          </p:cNvSpPr>
          <p:nvPr>
            <p:ph type="sldNum" sz="quarter" idx="10"/>
          </p:nvPr>
        </p:nvSpPr>
        <p:spPr/>
        <p:txBody>
          <a:bodyPr/>
          <a:lstStyle/>
          <a:p>
            <a:fld id="{04CAE191-9A8E-4FE8-93EA-B9BE9C7E572B}" type="slidenum">
              <a:rPr lang="en-GB" smtClean="0"/>
              <a:t>7</a:t>
            </a:fld>
            <a:endParaRPr lang="en-GB"/>
          </a:p>
        </p:txBody>
      </p:sp>
    </p:spTree>
    <p:extLst>
      <p:ext uri="{BB962C8B-B14F-4D97-AF65-F5344CB8AC3E}">
        <p14:creationId xmlns:p14="http://schemas.microsoft.com/office/powerpoint/2010/main" val="32203295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Thanks for listening! Our contact details are on the slide, as well as a link to the blog we are writing as an introduction to quantum computing.</a:t>
            </a:r>
          </a:p>
          <a:p>
            <a:endParaRPr lang="en-GB"/>
          </a:p>
          <a:p>
            <a:r>
              <a:rPr lang="en-GB"/>
              <a:t>Any questions?</a:t>
            </a:r>
          </a:p>
        </p:txBody>
      </p:sp>
      <p:sp>
        <p:nvSpPr>
          <p:cNvPr id="4" name="Slide Number Placeholder 3"/>
          <p:cNvSpPr>
            <a:spLocks noGrp="1"/>
          </p:cNvSpPr>
          <p:nvPr>
            <p:ph type="sldNum" sz="quarter" idx="10"/>
          </p:nvPr>
        </p:nvSpPr>
        <p:spPr/>
        <p:txBody>
          <a:bodyPr/>
          <a:lstStyle/>
          <a:p>
            <a:fld id="{04CAE191-9A8E-4FE8-93EA-B9BE9C7E572B}" type="slidenum">
              <a:rPr lang="en-GB" smtClean="0"/>
              <a:t>70</a:t>
            </a:fld>
            <a:endParaRPr lang="en-GB"/>
          </a:p>
        </p:txBody>
      </p:sp>
    </p:spTree>
    <p:extLst>
      <p:ext uri="{BB962C8B-B14F-4D97-AF65-F5344CB8AC3E}">
        <p14:creationId xmlns:p14="http://schemas.microsoft.com/office/powerpoint/2010/main" val="866061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why are quantum computers so special then? What makes them so powerful?</a:t>
            </a:r>
          </a:p>
          <a:p>
            <a:endParaRPr lang="en-GB"/>
          </a:p>
          <a:p>
            <a:r>
              <a:rPr lang="en-GB"/>
              <a:t>Two of the key differences between a quantum computer and a regular, classical one are the concepts of superposition and entanglement. We’ll start with superposition.</a:t>
            </a:r>
          </a:p>
          <a:p>
            <a:endParaRPr lang="en-GB"/>
          </a:p>
          <a:p>
            <a:r>
              <a:rPr lang="en-GB"/>
              <a:t>The bit (‘binary digit’) is the smallest possible unit of digital data. Classically, bits can only take one of two values at any one time: 0 or 1 (off or on, like our two light switches on the left here). A quantum bit (or qubit) obeys the laws of quantum mechanics however, and therefore can exist as a combination (known as a superposition) of both states 0 and 1 simultaneously (kind of like the dimmer switch, or my cup of tea from earlier!).</a:t>
            </a:r>
          </a:p>
          <a:p>
            <a:endParaRPr lang="en-GB"/>
          </a:p>
          <a:p>
            <a:r>
              <a:rPr lang="en-GB"/>
              <a:t>It is the act of measuring the qubit that causes it to adopt either the 0 or 1 classical state at the end of our computation – this is known as ‘collapsing the superposition’.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7E43A2-7649-4645-955A-321BA474A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73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Let’s illustrate this with an analogy (pinch of salt)</a:t>
            </a:r>
          </a:p>
          <a:p>
            <a:endParaRPr lang="en-GB" sz="1200"/>
          </a:p>
          <a:p>
            <a:r>
              <a:rPr lang="en-GB" sz="1200"/>
              <a:t>Hopefully you’re all familiar with the story of Theseus and the Minotaur. If not, to cut a long story short, our hero Theseus must navigate a maze, find the murderous half-man, half-bull Minotaur that dwells at the centre, slay it, and then find his way back out of the maze and home to freedom. He is equipped with a sword and a ball of yarn, which he ties to the gate of the maze so that he can find his way back out again.</a:t>
            </a:r>
          </a:p>
          <a:p>
            <a:endParaRPr lang="en-GB" sz="1200"/>
          </a:p>
          <a:p>
            <a:r>
              <a:rPr lang="en-GB" sz="1200"/>
              <a:t>So our hero Theseus knows that there is a correct route out there with the Minotaur at the end and his job is to search until he finds it!</a:t>
            </a:r>
          </a:p>
          <a:p>
            <a:endParaRPr lang="en-GB" sz="1200"/>
          </a:p>
          <a:p>
            <a:r>
              <a:rPr lang="en-GB" sz="1200"/>
              <a:t>Unfortunately for him, he’s a classical, macroscopic being and therefore must try each route in turn before he finds the one he is looking for. He could of course get lucky and find it on the first attempt, or conversely he could try all the other paths first before finding the right one. By law of averages, he’ll have to try roughly 50% of the routes before he gets the right one. This is slow.</a:t>
            </a:r>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endParaRPr lang="en-GB" sz="1200"/>
          </a:p>
          <a:p>
            <a:r>
              <a:rPr lang="en-GB" sz="1200"/>
              <a:t>- Left/right</a:t>
            </a:r>
          </a:p>
          <a:p>
            <a:endParaRPr lang="en-GB" sz="1200"/>
          </a:p>
          <a:p>
            <a:r>
              <a:rPr lang="en-GB" sz="1200"/>
              <a:t>Obviously, he doesn’t know the way into the centre where the monster lurks – he has to use trial and error until he can find the correct route.</a:t>
            </a:r>
          </a:p>
          <a:p>
            <a:endParaRPr lang="en-GB" sz="1200"/>
          </a:p>
          <a:p>
            <a:r>
              <a:rPr lang="en-GB" sz="1200"/>
              <a:t>Let’s assume Theseus is a macroscopic being living in our regular reality (no God powers for him). His behaviour can therefore be described in terms of classical physics (not quantum) – he is forced to try route after route until he locates the monster at the centre of the maze. Each route is a sequence of choices – left or right.</a:t>
            </a:r>
          </a:p>
          <a:p>
            <a:endParaRPr lang="en-GB" sz="1200"/>
          </a:p>
          <a:p>
            <a:r>
              <a:rPr lang="en-GB" sz="1200"/>
              <a:t>This is analogous to how a classical computer works</a:t>
            </a:r>
          </a:p>
          <a:p>
            <a:r>
              <a:rPr lang="en-GB" sz="1200"/>
              <a:t>He’ll have to try roughly 50% of the routes unless he gets lucky.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4CAE191-9A8E-4FE8-93EA-B9BE9C7E57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681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a:t>Speaker Name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80691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20417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91700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086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38197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61491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9766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9316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9652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36561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30914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1030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84769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4536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5323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3178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7442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156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999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808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78182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6470242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21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0624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158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2529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0533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2989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33418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53797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44196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02741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4127163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14526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4423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7020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841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2800584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1615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04787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01620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99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686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8135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866359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5959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27312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6645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7536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592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46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476318"/>
            <a:ext cx="1792850" cy="384107"/>
          </a:xfrm>
          <a:prstGeom prst="rect">
            <a:avLst/>
          </a:prstGeom>
        </p:spPr>
      </p:pic>
    </p:spTree>
    <p:extLst>
      <p:ext uri="{BB962C8B-B14F-4D97-AF65-F5344CB8AC3E}">
        <p14:creationId xmlns:p14="http://schemas.microsoft.com/office/powerpoint/2010/main" val="2029084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8705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165138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23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4353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5">
    <p:spTree>
      <p:nvGrpSpPr>
        <p:cNvPr id="1" name=""/>
        <p:cNvGrpSpPr/>
        <p:nvPr/>
      </p:nvGrpSpPr>
      <p:grpSpPr>
        <a:xfrm>
          <a:off x="0" y="0"/>
          <a:ext cx="0" cy="0"/>
          <a:chOff x="0" y="0"/>
          <a:chExt cx="0" cy="0"/>
        </a:xfrm>
      </p:grpSpPr>
      <p:pic>
        <p:nvPicPr>
          <p:cNvPr id="4" name="Microsoft Band 2 First Trail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90"/>
            <a:ext cx="12192000" cy="6916315"/>
          </a:xfrm>
          <a:prstGeom prst="rect">
            <a:avLst/>
          </a:prstGeom>
        </p:spPr>
      </p:pic>
      <p:sp>
        <p:nvSpPr>
          <p:cNvPr id="5" name="Rectangle 4"/>
          <p:cNvSpPr/>
          <p:nvPr/>
        </p:nvSpPr>
        <p:spPr bwMode="auto">
          <a:xfrm>
            <a:off x="-1" y="0"/>
            <a:ext cx="12266195" cy="6857999"/>
          </a:xfrm>
          <a:prstGeom prst="rect">
            <a:avLst/>
          </a:prstGeom>
          <a:solidFill>
            <a:srgbClr val="505050">
              <a:alpha val="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526590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a:t>Speaker Name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07625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470410"/>
            <a:ext cx="1792850" cy="386208"/>
          </a:xfrm>
          <a:prstGeom prst="rect">
            <a:avLst/>
          </a:prstGeom>
        </p:spPr>
      </p:pic>
    </p:spTree>
    <p:extLst>
      <p:ext uri="{BB962C8B-B14F-4D97-AF65-F5344CB8AC3E}">
        <p14:creationId xmlns:p14="http://schemas.microsoft.com/office/powerpoint/2010/main" val="1118547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76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2715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0794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1963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3880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8116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8406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8548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02172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409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53058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76196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135096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23673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8782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245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2208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4177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3102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325062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549553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a:t>Speaker Name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337072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476318"/>
            <a:ext cx="1792850" cy="384107"/>
          </a:xfrm>
          <a:prstGeom prst="rect">
            <a:avLst/>
          </a:prstGeom>
        </p:spPr>
      </p:pic>
    </p:spTree>
    <p:extLst>
      <p:ext uri="{BB962C8B-B14F-4D97-AF65-F5344CB8AC3E}">
        <p14:creationId xmlns:p14="http://schemas.microsoft.com/office/powerpoint/2010/main" val="2218004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5374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2284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117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4969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23692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7336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3046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5098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217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6631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040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31248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5008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6203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117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702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3048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510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280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62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6516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115555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2306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8709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2180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7/10/2018</a:t>
            </a:fld>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a:lvl1pPr>
            <a:lvl2pPr>
              <a:lnSpc>
                <a:spcPct val="114000"/>
              </a:lnSpc>
              <a:spcAft>
                <a:spcPts val="300"/>
              </a:spcAft>
              <a:buSzPct val="90000"/>
              <a:defRPr/>
            </a:lvl2pPr>
            <a:lvl3pPr>
              <a:lnSpc>
                <a:spcPct val="114000"/>
              </a:lnSpc>
              <a:spcAft>
                <a:spcPts val="300"/>
              </a:spcAft>
              <a:defRPr/>
            </a:lvl3pPr>
            <a:lvl4pPr>
              <a:lnSpc>
                <a:spcPct val="114000"/>
              </a:lnSpc>
              <a:spcAft>
                <a:spcPts val="300"/>
              </a:spcAft>
              <a:defRPr/>
            </a:lvl4pPr>
            <a:lvl5pPr>
              <a:lnSpc>
                <a:spcPct val="114000"/>
              </a:lnSpc>
              <a:spcAft>
                <a:spcPts val="3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988794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405233488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4106468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539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180362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98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599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3483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0356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01828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4046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2134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4354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015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476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9680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4448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940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58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67958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0757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173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33070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6529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646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52429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33390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82388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a:t>Speaker Name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7285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476318"/>
            <a:ext cx="1792850" cy="384107"/>
          </a:xfrm>
          <a:prstGeom prst="rect">
            <a:avLst/>
          </a:prstGeom>
        </p:spPr>
      </p:pic>
    </p:spTree>
    <p:extLst>
      <p:ext uri="{BB962C8B-B14F-4D97-AF65-F5344CB8AC3E}">
        <p14:creationId xmlns:p14="http://schemas.microsoft.com/office/powerpoint/2010/main" val="2169448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9988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3.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theme" Target="../theme/theme4.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1.png"/><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5.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image" Target="../media/image17.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52982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54542143"/>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397185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24008615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5304094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9617025"/>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0.xml"/><Relationship Id="rId5" Type="http://schemas.openxmlformats.org/officeDocument/2006/relationships/image" Target="../media/image40.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27.xml"/><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120.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2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20.xml"/><Relationship Id="rId5" Type="http://schemas.openxmlformats.org/officeDocument/2006/relationships/image" Target="../media/image74.jpg"/><Relationship Id="rId4" Type="http://schemas.openxmlformats.org/officeDocument/2006/relationships/image" Target="../media/image73.jp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0.xml"/><Relationship Id="rId1" Type="http://schemas.openxmlformats.org/officeDocument/2006/relationships/slideLayout" Target="../slideLayouts/slideLayout120.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1.xml"/><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2.xml"/><Relationship Id="rId1" Type="http://schemas.openxmlformats.org/officeDocument/2006/relationships/slideLayout" Target="../slideLayouts/slideLayout120.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s>
</file>

<file path=ppt/slides/_rels/slide2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3.xml"/><Relationship Id="rId1" Type="http://schemas.openxmlformats.org/officeDocument/2006/relationships/slideLayout" Target="../slideLayouts/slideLayout120.xml"/><Relationship Id="rId4" Type="http://schemas.openxmlformats.org/officeDocument/2006/relationships/image" Target="../media/image74.jp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20.xml"/><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7.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1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7.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35.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3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5.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35.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35.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13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35.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135.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135.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135.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35.xm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5.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3.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88.xml"/></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09.svg"/><Relationship Id="rId12"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88.xml"/><Relationship Id="rId6" Type="http://schemas.openxmlformats.org/officeDocument/2006/relationships/image" Target="../media/image108.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1.svg"/><Relationship Id="rId4" Type="http://schemas.openxmlformats.org/officeDocument/2006/relationships/image" Target="../media/image112.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png"/><Relationship Id="rId7" Type="http://schemas.openxmlformats.org/officeDocument/2006/relationships/image" Target="../media/image119.jpg"/><Relationship Id="rId2" Type="http://schemas.openxmlformats.org/officeDocument/2006/relationships/notesSlide" Target="../notesSlides/notesSlide62.xml"/><Relationship Id="rId1" Type="http://schemas.openxmlformats.org/officeDocument/2006/relationships/slideLayout" Target="../slideLayouts/slideLayout88.xml"/><Relationship Id="rId6" Type="http://schemas.openxmlformats.org/officeDocument/2006/relationships/image" Target="../media/image118.svg"/><Relationship Id="rId5" Type="http://schemas.openxmlformats.org/officeDocument/2006/relationships/image" Target="../media/image117.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3.xml"/><Relationship Id="rId1" Type="http://schemas.openxmlformats.org/officeDocument/2006/relationships/slideLayout" Target="../slideLayouts/slideLayout88.xml"/><Relationship Id="rId4" Type="http://schemas.openxmlformats.org/officeDocument/2006/relationships/image" Target="../media/image120.jpg"/></Relationships>
</file>

<file path=ppt/slides/_rels/slide6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4.xml"/><Relationship Id="rId1" Type="http://schemas.openxmlformats.org/officeDocument/2006/relationships/slideLayout" Target="../slideLayouts/slideLayout88.xml"/><Relationship Id="rId4" Type="http://schemas.openxmlformats.org/officeDocument/2006/relationships/image" Target="../media/image120.jpg"/></Relationships>
</file>

<file path=ppt/slides/_rels/slide6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9.jpg"/><Relationship Id="rId7"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88.xml"/><Relationship Id="rId6" Type="http://schemas.microsoft.com/office/2007/relationships/hdphoto" Target="../media/hdphoto1.wdp"/><Relationship Id="rId5" Type="http://schemas.openxmlformats.org/officeDocument/2006/relationships/image" Target="../media/image115.png"/><Relationship Id="rId4" Type="http://schemas.openxmlformats.org/officeDocument/2006/relationships/image" Target="../media/image120.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8.xml"/><Relationship Id="rId5" Type="http://schemas.openxmlformats.org/officeDocument/2006/relationships/image" Target="../media/image31.png"/><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71105" y="4318915"/>
            <a:ext cx="5553202" cy="2149120"/>
          </a:xfrm>
          <a:solidFill>
            <a:schemeClr val="tx2">
              <a:alpha val="61000"/>
            </a:schemeClr>
          </a:solidFill>
        </p:spPr>
        <p:txBody>
          <a:bodyPr/>
          <a:lstStyle/>
          <a:p>
            <a:pPr lvl="0"/>
            <a:r>
              <a:rPr lang="en-GB">
                <a:solidFill>
                  <a:schemeClr val="bg1"/>
                </a:solidFill>
              </a:rPr>
              <a:t>Anita Ramanan | Frances Tibble</a:t>
            </a:r>
          </a:p>
          <a:p>
            <a:r>
              <a:rPr lang="en-GB" sz="2100">
                <a:solidFill>
                  <a:schemeClr val="bg1"/>
                </a:solidFill>
              </a:rPr>
              <a:t>Software Development Engineers @ Microsoft</a:t>
            </a:r>
          </a:p>
          <a:p>
            <a:pPr lvl="0"/>
            <a:endParaRPr lang="en-GB" sz="800">
              <a:solidFill>
                <a:schemeClr val="bg1"/>
              </a:solidFill>
            </a:endParaRPr>
          </a:p>
          <a:p>
            <a:pPr lvl="0"/>
            <a:endParaRPr lang="en-GB" sz="1050">
              <a:solidFill>
                <a:schemeClr val="bg1"/>
              </a:solidFill>
            </a:endParaRPr>
          </a:p>
          <a:p>
            <a:r>
              <a:rPr lang="en-GB" sz="1800">
                <a:solidFill>
                  <a:schemeClr val="bg1"/>
                </a:solidFill>
              </a:rPr>
              <a:t>https://aka.ms/quantumadventures</a:t>
            </a:r>
          </a:p>
          <a:p>
            <a:pPr lvl="0"/>
            <a:endParaRPr lang="en-GB" sz="1800">
              <a:solidFill>
                <a:schemeClr val="bg1"/>
              </a:solidFill>
            </a:endParaRPr>
          </a:p>
          <a:p>
            <a:pPr lvl="0"/>
            <a:r>
              <a:rPr lang="en-GB" sz="1800">
                <a:solidFill>
                  <a:schemeClr val="bg1"/>
                </a:solidFill>
              </a:rPr>
              <a:t>@whywontitbuild | @</a:t>
            </a:r>
            <a:r>
              <a:rPr lang="en-GB" sz="1800" err="1">
                <a:solidFill>
                  <a:schemeClr val="bg1"/>
                </a:solidFill>
              </a:rPr>
              <a:t>frances_tibble</a:t>
            </a:r>
            <a:endParaRPr lang="en-GB" sz="1800">
              <a:solidFill>
                <a:schemeClr val="bg1"/>
              </a:solidFill>
            </a:endParaRPr>
          </a:p>
          <a:p>
            <a:r>
              <a:rPr lang="en-GB" sz="1800">
                <a:solidFill>
                  <a:schemeClr val="bg1"/>
                </a:solidFill>
              </a:rPr>
              <a:t>anraman@microsoft.com | frtibble@microsoft.com</a:t>
            </a:r>
          </a:p>
        </p:txBody>
      </p:sp>
      <p:sp>
        <p:nvSpPr>
          <p:cNvPr id="2" name="Title 1"/>
          <p:cNvSpPr>
            <a:spLocks noGrp="1"/>
          </p:cNvSpPr>
          <p:nvPr>
            <p:ph type="title"/>
          </p:nvPr>
        </p:nvSpPr>
        <p:spPr>
          <a:xfrm>
            <a:off x="269302" y="2517484"/>
            <a:ext cx="5555028" cy="1801431"/>
          </a:xfrm>
          <a:solidFill>
            <a:schemeClr val="tx2">
              <a:alpha val="61000"/>
            </a:schemeClr>
          </a:solidFill>
        </p:spPr>
        <p:txBody>
          <a:bodyPr/>
          <a:lstStyle/>
          <a:p>
            <a:r>
              <a:rPr lang="en-GB" sz="4400">
                <a:solidFill>
                  <a:schemeClr val="bg1"/>
                </a:solidFill>
              </a:rPr>
              <a:t>Quantum Computing: Don’t Panic</a:t>
            </a:r>
          </a:p>
        </p:txBody>
      </p:sp>
    </p:spTree>
    <p:extLst>
      <p:ext uri="{BB962C8B-B14F-4D97-AF65-F5344CB8AC3E}">
        <p14:creationId xmlns:p14="http://schemas.microsoft.com/office/powerpoint/2010/main" val="3469198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11" name="Picture 10" descr="A picture containing device, fan&#10;&#10;Description generated with very high confidence">
            <a:extLst>
              <a:ext uri="{FF2B5EF4-FFF2-40B4-BE49-F238E27FC236}">
                <a16:creationId xmlns:a16="http://schemas.microsoft.com/office/drawing/2014/main" id="{C9E05FAD-AA32-41EE-9A7A-6B2420068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10501107-F75E-439C-9CD7-6A1BD9DA3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0E7915A7-F23D-4EE0-AAAF-B9E3C6077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spTree>
    <p:extLst>
      <p:ext uri="{BB962C8B-B14F-4D97-AF65-F5344CB8AC3E}">
        <p14:creationId xmlns:p14="http://schemas.microsoft.com/office/powerpoint/2010/main" val="2347382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3A07EFA-8BFD-4C6B-8AFF-6DC05B3FFC73}"/>
                  </a:ext>
                </a:extLst>
              </p:cNvPr>
              <p:cNvSpPr/>
              <p:nvPr/>
            </p:nvSpPr>
            <p:spPr>
              <a:xfrm>
                <a:off x="3971058" y="1058526"/>
                <a:ext cx="3996607" cy="70788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r>
                  <a:rPr lang="el-GR" sz="4000" i="1"/>
                  <a:t>α</a:t>
                </a:r>
                <a14:m>
                  <m:oMath xmlns:m="http://schemas.openxmlformats.org/officeDocument/2006/math">
                    <m:r>
                      <a:rPr lang="en-GB" sz="4000" smtClean="0">
                        <a:latin typeface="Cambria Math" panose="02040503050406030204" pitchFamily="18" charset="0"/>
                        <a:ea typeface="Cambria Math" panose="02040503050406030204" pitchFamily="18" charset="0"/>
                      </a:rPr>
                      <m:t>|</m:t>
                    </m:r>
                  </m:oMath>
                </a14:m>
                <a:r>
                  <a:rPr lang="en-US" sz="4000"/>
                  <a:t>0〉 + </a:t>
                </a:r>
                <a:r>
                  <a:rPr lang="el-GR" sz="4000" i="1"/>
                  <a:t>β</a:t>
                </a:r>
                <a14:m>
                  <m:oMath xmlns:m="http://schemas.openxmlformats.org/officeDocument/2006/math">
                    <m:r>
                      <a:rPr lang="en-GB" sz="4000" smtClean="0">
                        <a:latin typeface="Cambria Math" panose="02040503050406030204" pitchFamily="18" charset="0"/>
                        <a:ea typeface="Cambria Math" panose="02040503050406030204" pitchFamily="18" charset="0"/>
                      </a:rPr>
                      <m:t>|</m:t>
                    </m:r>
                  </m:oMath>
                </a14:m>
                <a:r>
                  <a:rPr lang="en-US" sz="4000"/>
                  <a:t>1〉</a:t>
                </a:r>
              </a:p>
            </p:txBody>
          </p:sp>
        </mc:Choice>
        <mc:Fallback xmlns="">
          <p:sp>
            <p:nvSpPr>
              <p:cNvPr id="10" name="Rectangle 9">
                <a:extLst>
                  <a:ext uri="{FF2B5EF4-FFF2-40B4-BE49-F238E27FC236}">
                    <a16:creationId xmlns:a16="http://schemas.microsoft.com/office/drawing/2014/main" id="{73A07EFA-8BFD-4C6B-8AFF-6DC05B3FFC73}"/>
                  </a:ext>
                </a:extLst>
              </p:cNvPr>
              <p:cNvSpPr>
                <a:spLocks noRot="1" noChangeAspect="1" noMove="1" noResize="1" noEditPoints="1" noAdjustHandles="1" noChangeArrowheads="1" noChangeShapeType="1" noTextEdit="1"/>
              </p:cNvSpPr>
              <p:nvPr/>
            </p:nvSpPr>
            <p:spPr>
              <a:xfrm>
                <a:off x="3971058" y="1058526"/>
                <a:ext cx="3996607" cy="707886"/>
              </a:xfrm>
              <a:prstGeom prst="rect">
                <a:avLst/>
              </a:prstGeom>
              <a:blipFill>
                <a:blip r:embed="rId3"/>
                <a:stretch>
                  <a:fillRect t="-15517" r="-915" b="-362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B39ED0-D5BF-45AF-8179-42C2A3C7EAF9}"/>
                  </a:ext>
                </a:extLst>
              </p:cNvPr>
              <p:cNvSpPr txBox="1"/>
              <p:nvPr/>
            </p:nvSpPr>
            <p:spPr>
              <a:xfrm>
                <a:off x="1369353" y="2975026"/>
                <a:ext cx="945327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GB" sz="3600"/>
                  <a:t>Probability of seeing </a:t>
                </a:r>
                <a14:m>
                  <m:oMath xmlns:m="http://schemas.openxmlformats.org/officeDocument/2006/math">
                    <m:r>
                      <a:rPr lang="en-GB" sz="3600">
                        <a:latin typeface="Cambria Math" panose="02040503050406030204" pitchFamily="18" charset="0"/>
                        <a:ea typeface="Cambria Math" panose="02040503050406030204" pitchFamily="18" charset="0"/>
                      </a:rPr>
                      <m:t>|</m:t>
                    </m:r>
                  </m:oMath>
                </a14:m>
                <a:r>
                  <a:rPr lang="en-US" sz="3600"/>
                  <a:t>0〉 when measured: </a:t>
                </a:r>
                <a14:m>
                  <m:oMath xmlns:m="http://schemas.openxmlformats.org/officeDocument/2006/math">
                    <m:sSup>
                      <m:sSupPr>
                        <m:ctrlPr>
                          <a:rPr lang="en-GB" sz="4000" i="1" smtClean="0">
                            <a:latin typeface="Cambria Math" panose="02040503050406030204" pitchFamily="18" charset="0"/>
                            <a:ea typeface="Cambria Math" panose="02040503050406030204" pitchFamily="18" charset="0"/>
                          </a:rPr>
                        </m:ctrlPr>
                      </m:sSupPr>
                      <m:e>
                        <m:r>
                          <a:rPr lang="en-GB" sz="4000">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m:t>
                        </m:r>
                      </m:e>
                      <m:sup>
                        <m:r>
                          <a:rPr lang="en-GB" sz="4000" b="0" i="1" smtClean="0">
                            <a:latin typeface="Cambria Math" panose="02040503050406030204" pitchFamily="18" charset="0"/>
                            <a:ea typeface="Cambria Math" panose="02040503050406030204" pitchFamily="18" charset="0"/>
                          </a:rPr>
                          <m:t>2</m:t>
                        </m:r>
                      </m:sup>
                    </m:sSup>
                  </m:oMath>
                </a14:m>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Choice>
        <mc:Fallback xmlns="">
          <p:sp>
            <p:nvSpPr>
              <p:cNvPr id="11" name="TextBox 10">
                <a:extLst>
                  <a:ext uri="{FF2B5EF4-FFF2-40B4-BE49-F238E27FC236}">
                    <a16:creationId xmlns:a16="http://schemas.microsoft.com/office/drawing/2014/main" id="{58B39ED0-D5BF-45AF-8179-42C2A3C7EAF9}"/>
                  </a:ext>
                </a:extLst>
              </p:cNvPr>
              <p:cNvSpPr txBox="1">
                <a:spLocks noRot="1" noChangeAspect="1" noMove="1" noResize="1" noEditPoints="1" noAdjustHandles="1" noChangeArrowheads="1" noChangeShapeType="1" noTextEdit="1"/>
              </p:cNvSpPr>
              <p:nvPr/>
            </p:nvSpPr>
            <p:spPr>
              <a:xfrm>
                <a:off x="1369353" y="2975026"/>
                <a:ext cx="9453278" cy="843655"/>
              </a:xfrm>
              <a:prstGeom prst="rect">
                <a:avLst/>
              </a:prstGeom>
              <a:blipFill>
                <a:blip r:embed="rId4"/>
                <a:stretch>
                  <a:fillRect l="-581" t="-725" b="-137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469DEA-9A8D-4276-A5DA-E81C1619A95C}"/>
                  </a:ext>
                </a:extLst>
              </p:cNvPr>
              <p:cNvSpPr txBox="1"/>
              <p:nvPr/>
            </p:nvSpPr>
            <p:spPr>
              <a:xfrm>
                <a:off x="1404619" y="4317594"/>
                <a:ext cx="938595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GB" sz="3600"/>
                  <a:t>Probability of seeing </a:t>
                </a:r>
                <a14:m>
                  <m:oMath xmlns:m="http://schemas.openxmlformats.org/officeDocument/2006/math">
                    <m:r>
                      <a:rPr lang="en-GB" sz="3600">
                        <a:latin typeface="Cambria Math" panose="02040503050406030204" pitchFamily="18" charset="0"/>
                        <a:ea typeface="Cambria Math" panose="02040503050406030204" pitchFamily="18" charset="0"/>
                      </a:rPr>
                      <m:t>|</m:t>
                    </m:r>
                  </m:oMath>
                </a14:m>
                <a:r>
                  <a:rPr lang="en-US" sz="3600"/>
                  <a:t>1〉 when measured: </a:t>
                </a:r>
                <a14:m>
                  <m:oMath xmlns:m="http://schemas.openxmlformats.org/officeDocument/2006/math">
                    <m:sSup>
                      <m:sSupPr>
                        <m:ctrlPr>
                          <a:rPr lang="en-GB" sz="4000" i="1" smtClean="0">
                            <a:latin typeface="Cambria Math" panose="02040503050406030204" pitchFamily="18" charset="0"/>
                            <a:ea typeface="Cambria Math" panose="02040503050406030204" pitchFamily="18" charset="0"/>
                          </a:rPr>
                        </m:ctrlPr>
                      </m:sSupPr>
                      <m:e>
                        <m:r>
                          <a:rPr lang="en-GB" sz="4000">
                            <a:latin typeface="Cambria Math" panose="02040503050406030204" pitchFamily="18" charset="0"/>
                            <a:ea typeface="Cambria Math" panose="02040503050406030204" pitchFamily="18" charset="0"/>
                          </a:rPr>
                          <m:t>|</m:t>
                        </m:r>
                        <m:r>
                          <a:rPr lang="en-US" sz="4000" i="1" smtClean="0">
                            <a:latin typeface="Cambria Math" panose="02040503050406030204" pitchFamily="18" charset="0"/>
                            <a:ea typeface="Cambria Math" panose="02040503050406030204" pitchFamily="18" charset="0"/>
                          </a:rPr>
                          <m:t>𝛽</m:t>
                        </m:r>
                        <m:r>
                          <a:rPr lang="en-GB" sz="4000" i="1">
                            <a:latin typeface="Cambria Math" panose="02040503050406030204" pitchFamily="18" charset="0"/>
                            <a:ea typeface="Cambria Math" panose="02040503050406030204" pitchFamily="18" charset="0"/>
                          </a:rPr>
                          <m:t>|</m:t>
                        </m:r>
                      </m:e>
                      <m:sup>
                        <m:r>
                          <a:rPr lang="en-GB" sz="4000" b="0" i="1" smtClean="0">
                            <a:latin typeface="Cambria Math" panose="02040503050406030204" pitchFamily="18" charset="0"/>
                            <a:ea typeface="Cambria Math" panose="02040503050406030204" pitchFamily="18" charset="0"/>
                          </a:rPr>
                          <m:t>2</m:t>
                        </m:r>
                      </m:sup>
                    </m:sSup>
                  </m:oMath>
                </a14:m>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Choice>
        <mc:Fallback xmlns="">
          <p:sp>
            <p:nvSpPr>
              <p:cNvPr id="13" name="TextBox 12">
                <a:extLst>
                  <a:ext uri="{FF2B5EF4-FFF2-40B4-BE49-F238E27FC236}">
                    <a16:creationId xmlns:a16="http://schemas.microsoft.com/office/drawing/2014/main" id="{0D469DEA-9A8D-4276-A5DA-E81C1619A95C}"/>
                  </a:ext>
                </a:extLst>
              </p:cNvPr>
              <p:cNvSpPr txBox="1">
                <a:spLocks noRot="1" noChangeAspect="1" noMove="1" noResize="1" noEditPoints="1" noAdjustHandles="1" noChangeArrowheads="1" noChangeShapeType="1" noTextEdit="1"/>
              </p:cNvSpPr>
              <p:nvPr/>
            </p:nvSpPr>
            <p:spPr>
              <a:xfrm>
                <a:off x="1404619" y="4317594"/>
                <a:ext cx="9385952" cy="843655"/>
              </a:xfrm>
              <a:prstGeom prst="rect">
                <a:avLst/>
              </a:prstGeom>
              <a:blipFill>
                <a:blip r:embed="rId5"/>
                <a:stretch>
                  <a:fillRect l="-584" t="-719" b="-129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472FD2-3846-4484-91AC-98834C86E45C}"/>
                  </a:ext>
                </a:extLst>
              </p:cNvPr>
              <p:cNvSpPr txBox="1"/>
              <p:nvPr/>
            </p:nvSpPr>
            <p:spPr>
              <a:xfrm>
                <a:off x="32392" y="5660162"/>
                <a:ext cx="1212721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GB" sz="3600">
                    <a:ea typeface="Cambria Math" panose="02040503050406030204" pitchFamily="18" charset="0"/>
                  </a:rPr>
                  <a:t>Total probability of seeing either </a:t>
                </a:r>
                <a14:m>
                  <m:oMath xmlns:m="http://schemas.openxmlformats.org/officeDocument/2006/math">
                    <m:r>
                      <a:rPr lang="en-GB" sz="3600">
                        <a:latin typeface="Cambria Math" panose="02040503050406030204" pitchFamily="18" charset="0"/>
                        <a:ea typeface="Cambria Math" panose="02040503050406030204" pitchFamily="18" charset="0"/>
                      </a:rPr>
                      <m:t>|</m:t>
                    </m:r>
                  </m:oMath>
                </a14:m>
                <a:r>
                  <a:rPr lang="en-US" sz="3600"/>
                  <a:t>0〉 or </a:t>
                </a:r>
                <a14:m>
                  <m:oMath xmlns:m="http://schemas.openxmlformats.org/officeDocument/2006/math">
                    <m:r>
                      <a:rPr lang="en-GB" sz="3600">
                        <a:latin typeface="Cambria Math" panose="02040503050406030204" pitchFamily="18" charset="0"/>
                        <a:ea typeface="Cambria Math" panose="02040503050406030204" pitchFamily="18" charset="0"/>
                      </a:rPr>
                      <m:t>|</m:t>
                    </m:r>
                  </m:oMath>
                </a14:m>
                <a:r>
                  <a:rPr lang="en-US" sz="3600"/>
                  <a:t>1〉</a:t>
                </a:r>
                <a:r>
                  <a:rPr lang="en-GB" sz="3600">
                    <a:ea typeface="Cambria Math" panose="02040503050406030204" pitchFamily="18" charset="0"/>
                  </a:rPr>
                  <a:t>: </a:t>
                </a:r>
                <a14:m>
                  <m:oMath xmlns:m="http://schemas.openxmlformats.org/officeDocument/2006/math">
                    <m:sSup>
                      <m:sSupPr>
                        <m:ctrlPr>
                          <a:rPr lang="en-GB" sz="4000" i="1" smtClean="0">
                            <a:latin typeface="Cambria Math" panose="02040503050406030204" pitchFamily="18" charset="0"/>
                            <a:ea typeface="Cambria Math" panose="02040503050406030204" pitchFamily="18" charset="0"/>
                          </a:rPr>
                        </m:ctrlPr>
                      </m:sSupPr>
                      <m:e>
                        <m:r>
                          <a:rPr lang="en-GB" sz="4000">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𝛼</m:t>
                        </m:r>
                        <m:r>
                          <a:rPr lang="en-GB" sz="4000" i="1">
                            <a:latin typeface="Cambria Math" panose="02040503050406030204" pitchFamily="18" charset="0"/>
                            <a:ea typeface="Cambria Math" panose="02040503050406030204" pitchFamily="18" charset="0"/>
                          </a:rPr>
                          <m:t>|</m:t>
                        </m:r>
                      </m:e>
                      <m:sup>
                        <m:r>
                          <a:rPr lang="en-GB" sz="4000" b="0" i="1" smtClean="0">
                            <a:latin typeface="Cambria Math" panose="02040503050406030204" pitchFamily="18" charset="0"/>
                            <a:ea typeface="Cambria Math" panose="02040503050406030204" pitchFamily="18" charset="0"/>
                          </a:rPr>
                          <m:t>2</m:t>
                        </m:r>
                      </m:sup>
                    </m:sSup>
                    <m:r>
                      <a:rPr lang="en-GB" sz="4000" b="0" i="1" smtClean="0">
                        <a:latin typeface="Cambria Math" panose="02040503050406030204" pitchFamily="18" charset="0"/>
                        <a:ea typeface="Cambria Math" panose="02040503050406030204" pitchFamily="18" charset="0"/>
                      </a:rPr>
                      <m:t>+</m:t>
                    </m:r>
                    <m:sSup>
                      <m:sSupPr>
                        <m:ctrlPr>
                          <a:rPr lang="en-GB" sz="4000" i="1">
                            <a:latin typeface="Cambria Math" panose="02040503050406030204" pitchFamily="18" charset="0"/>
                            <a:ea typeface="Cambria Math" panose="02040503050406030204" pitchFamily="18" charset="0"/>
                          </a:rPr>
                        </m:ctrlPr>
                      </m:sSupPr>
                      <m:e>
                        <m:r>
                          <a:rPr lang="en-GB" sz="4000">
                            <a:latin typeface="Cambria Math" panose="02040503050406030204" pitchFamily="18" charset="0"/>
                            <a:ea typeface="Cambria Math" panose="02040503050406030204" pitchFamily="18" charset="0"/>
                          </a:rPr>
                          <m:t>|</m:t>
                        </m:r>
                        <m:r>
                          <a:rPr lang="en-GB" sz="4000" i="1" smtClean="0">
                            <a:latin typeface="Cambria Math" panose="02040503050406030204" pitchFamily="18" charset="0"/>
                            <a:ea typeface="Cambria Math" panose="02040503050406030204" pitchFamily="18" charset="0"/>
                          </a:rPr>
                          <m:t>𝛽</m:t>
                        </m:r>
                        <m:r>
                          <a:rPr lang="en-GB" sz="4000" i="1">
                            <a:latin typeface="Cambria Math" panose="02040503050406030204" pitchFamily="18" charset="0"/>
                            <a:ea typeface="Cambria Math" panose="02040503050406030204" pitchFamily="18" charset="0"/>
                          </a:rPr>
                          <m:t>|</m:t>
                        </m:r>
                      </m:e>
                      <m:sup>
                        <m:r>
                          <a:rPr lang="en-GB" sz="4000" i="1">
                            <a:latin typeface="Cambria Math" panose="02040503050406030204" pitchFamily="18" charset="0"/>
                            <a:ea typeface="Cambria Math" panose="02040503050406030204" pitchFamily="18" charset="0"/>
                          </a:rPr>
                          <m:t>2</m:t>
                        </m:r>
                      </m:sup>
                    </m:sSup>
                    <m:r>
                      <a:rPr lang="en-GB" sz="4000" b="0" i="1" smtClean="0">
                        <a:latin typeface="Cambria Math" panose="02040503050406030204" pitchFamily="18" charset="0"/>
                        <a:ea typeface="Cambria Math" panose="02040503050406030204" pitchFamily="18" charset="0"/>
                      </a:rPr>
                      <m:t>=1</m:t>
                    </m:r>
                  </m:oMath>
                </a14:m>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Choice>
        <mc:Fallback xmlns="">
          <p:sp>
            <p:nvSpPr>
              <p:cNvPr id="14" name="TextBox 13">
                <a:extLst>
                  <a:ext uri="{FF2B5EF4-FFF2-40B4-BE49-F238E27FC236}">
                    <a16:creationId xmlns:a16="http://schemas.microsoft.com/office/drawing/2014/main" id="{2A472FD2-3846-4484-91AC-98834C86E45C}"/>
                  </a:ext>
                </a:extLst>
              </p:cNvPr>
              <p:cNvSpPr txBox="1">
                <a:spLocks noRot="1" noChangeAspect="1" noMove="1" noResize="1" noEditPoints="1" noAdjustHandles="1" noChangeArrowheads="1" noChangeShapeType="1" noTextEdit="1"/>
              </p:cNvSpPr>
              <p:nvPr/>
            </p:nvSpPr>
            <p:spPr>
              <a:xfrm>
                <a:off x="32392" y="5660162"/>
                <a:ext cx="12127215" cy="843655"/>
              </a:xfrm>
              <a:prstGeom prst="rect">
                <a:avLst/>
              </a:prstGeom>
              <a:blipFill>
                <a:blip r:embed="rId6"/>
                <a:stretch>
                  <a:fillRect l="-352" t="-1449" b="-1376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6E027B37-B1DE-437E-8799-D9C4DD8486C4}"/>
              </a:ext>
            </a:extLst>
          </p:cNvPr>
          <p:cNvSpPr txBox="1"/>
          <p:nvPr/>
        </p:nvSpPr>
        <p:spPr>
          <a:xfrm>
            <a:off x="5182391" y="3007172"/>
            <a:ext cx="157394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GB" sz="4000"/>
              <a:t>0 or 1</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grpSp>
        <p:nvGrpSpPr>
          <p:cNvPr id="38" name="Group 37">
            <a:extLst>
              <a:ext uri="{FF2B5EF4-FFF2-40B4-BE49-F238E27FC236}">
                <a16:creationId xmlns:a16="http://schemas.microsoft.com/office/drawing/2014/main" id="{EBB85F2C-F31F-4E9B-8581-2354B1A4D60C}"/>
              </a:ext>
            </a:extLst>
          </p:cNvPr>
          <p:cNvGrpSpPr/>
          <p:nvPr/>
        </p:nvGrpSpPr>
        <p:grpSpPr>
          <a:xfrm>
            <a:off x="856605" y="24693"/>
            <a:ext cx="8783545" cy="2817832"/>
            <a:chOff x="856605" y="24693"/>
            <a:chExt cx="8783545" cy="2817832"/>
          </a:xfrm>
        </p:grpSpPr>
        <p:cxnSp>
          <p:nvCxnSpPr>
            <p:cNvPr id="3" name="Straight Arrow Connector 2">
              <a:extLst>
                <a:ext uri="{FF2B5EF4-FFF2-40B4-BE49-F238E27FC236}">
                  <a16:creationId xmlns:a16="http://schemas.microsoft.com/office/drawing/2014/main" id="{01E02CA2-ADC8-48ED-957A-2465BE4E1D5E}"/>
                </a:ext>
              </a:extLst>
            </p:cNvPr>
            <p:cNvCxnSpPr>
              <a:cxnSpLocks/>
            </p:cNvCxnSpPr>
            <p:nvPr/>
          </p:nvCxnSpPr>
          <p:spPr>
            <a:xfrm>
              <a:off x="4167051" y="733658"/>
              <a:ext cx="209006" cy="46812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E73EFB-C3C8-4F11-9BC0-788542FD140A}"/>
                </a:ext>
              </a:extLst>
            </p:cNvPr>
            <p:cNvSpPr txBox="1"/>
            <p:nvPr/>
          </p:nvSpPr>
          <p:spPr>
            <a:xfrm>
              <a:off x="856605" y="200599"/>
              <a:ext cx="4393447"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rgbClr val="00B0F0"/>
                  </a:solidFill>
                </a:rPr>
                <a:t>overall (superposed) state |𝜓〉 </a:t>
              </a:r>
            </a:p>
          </p:txBody>
        </p:sp>
        <p:cxnSp>
          <p:nvCxnSpPr>
            <p:cNvPr id="15" name="Straight Arrow Connector 14">
              <a:extLst>
                <a:ext uri="{FF2B5EF4-FFF2-40B4-BE49-F238E27FC236}">
                  <a16:creationId xmlns:a16="http://schemas.microsoft.com/office/drawing/2014/main" id="{C8FFA5EC-60CF-4DFF-8DD2-94849831D027}"/>
                </a:ext>
              </a:extLst>
            </p:cNvPr>
            <p:cNvCxnSpPr>
              <a:cxnSpLocks/>
            </p:cNvCxnSpPr>
            <p:nvPr/>
          </p:nvCxnSpPr>
          <p:spPr>
            <a:xfrm flipH="1">
              <a:off x="5969361" y="575007"/>
              <a:ext cx="967016" cy="608842"/>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3D69F4-C39F-4943-98B4-EF8C5288F3AC}"/>
                </a:ext>
              </a:extLst>
            </p:cNvPr>
            <p:cNvCxnSpPr>
              <a:cxnSpLocks/>
            </p:cNvCxnSpPr>
            <p:nvPr/>
          </p:nvCxnSpPr>
          <p:spPr>
            <a:xfrm>
              <a:off x="7441641" y="582884"/>
              <a:ext cx="6920" cy="60096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520FE5-B89C-4146-98FC-41DC5B3BC4E1}"/>
                </a:ext>
              </a:extLst>
            </p:cNvPr>
            <p:cNvSpPr txBox="1"/>
            <p:nvPr/>
          </p:nvSpPr>
          <p:spPr>
            <a:xfrm>
              <a:off x="5182391" y="24693"/>
              <a:ext cx="4457759"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rgbClr val="00B0F0"/>
                  </a:solidFill>
                </a:rPr>
                <a:t>possible qubit states |0〉 and |1〉</a:t>
              </a:r>
            </a:p>
          </p:txBody>
        </p:sp>
        <p:cxnSp>
          <p:nvCxnSpPr>
            <p:cNvPr id="20" name="Straight Arrow Connector 19">
              <a:extLst>
                <a:ext uri="{FF2B5EF4-FFF2-40B4-BE49-F238E27FC236}">
                  <a16:creationId xmlns:a16="http://schemas.microsoft.com/office/drawing/2014/main" id="{80ADB5CB-A6D6-4929-8C92-F44243C37899}"/>
                </a:ext>
              </a:extLst>
            </p:cNvPr>
            <p:cNvCxnSpPr>
              <a:cxnSpLocks/>
            </p:cNvCxnSpPr>
            <p:nvPr/>
          </p:nvCxnSpPr>
          <p:spPr>
            <a:xfrm flipV="1">
              <a:off x="5455192" y="1659293"/>
              <a:ext cx="0" cy="663149"/>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AE0479F-9261-4400-98FB-A49FC2C04EDE}"/>
                </a:ext>
              </a:extLst>
            </p:cNvPr>
            <p:cNvCxnSpPr>
              <a:cxnSpLocks/>
            </p:cNvCxnSpPr>
            <p:nvPr/>
          </p:nvCxnSpPr>
          <p:spPr>
            <a:xfrm flipV="1">
              <a:off x="5799544" y="1659293"/>
              <a:ext cx="956789" cy="663149"/>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1D3D07F-BBDE-45B1-A2DF-AFFC14792175}"/>
                </a:ext>
              </a:extLst>
            </p:cNvPr>
            <p:cNvSpPr txBox="1"/>
            <p:nvPr/>
          </p:nvSpPr>
          <p:spPr>
            <a:xfrm>
              <a:off x="3516579" y="2214661"/>
              <a:ext cx="4565930"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rgbClr val="00B0F0"/>
                  </a:solidFill>
                </a:rPr>
                <a:t>probability amplitudes </a:t>
              </a:r>
              <a:r>
                <a:rPr lang="el-GR" sz="2400" i="1">
                  <a:solidFill>
                    <a:srgbClr val="00B0F0"/>
                  </a:solidFill>
                </a:rPr>
                <a:t>α</a:t>
              </a:r>
              <a:r>
                <a:rPr lang="en-GB" sz="2400">
                  <a:solidFill>
                    <a:srgbClr val="00B0F0"/>
                  </a:solidFill>
                </a:rPr>
                <a:t> and </a:t>
              </a:r>
              <a:r>
                <a:rPr lang="el-GR" sz="2400" i="1">
                  <a:solidFill>
                    <a:srgbClr val="00B0F0"/>
                  </a:solidFill>
                </a:rPr>
                <a:t>β</a:t>
              </a:r>
              <a:r>
                <a:rPr lang="en-GB" sz="2400">
                  <a:solidFill>
                    <a:srgbClr val="00B0F0"/>
                  </a:solidFill>
                </a:rPr>
                <a:t> </a:t>
              </a:r>
            </a:p>
          </p:txBody>
        </p:sp>
      </p:grpSp>
    </p:spTree>
    <p:extLst>
      <p:ext uri="{BB962C8B-B14F-4D97-AF65-F5344CB8AC3E}">
        <p14:creationId xmlns:p14="http://schemas.microsoft.com/office/powerpoint/2010/main" val="3620657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38B55-F74A-41B1-9BAC-8F47A424218A}"/>
                  </a:ext>
                </a:extLst>
              </p:cNvPr>
              <p:cNvSpPr txBox="1"/>
              <p:nvPr/>
            </p:nvSpPr>
            <p:spPr>
              <a:xfrm>
                <a:off x="517847" y="1123179"/>
                <a:ext cx="2347808" cy="843655"/>
              </a:xfrm>
              <a:prstGeom prst="rect">
                <a:avLst/>
              </a:prstGeom>
              <a:noFill/>
            </p:spPr>
            <p:txBody>
              <a:bodyPr wrap="none" lIns="179285" tIns="143428" rIns="179285" bIns="143428" rtlCol="0">
                <a:spAutoFit/>
              </a:bodyPr>
              <a:lstStyle/>
              <a:p>
                <a:pPr lvl="0" algn="ctr" defTabSz="457200">
                  <a:lnSpc>
                    <a:spcPct val="90000"/>
                  </a:lnSpc>
                  <a:spcAft>
                    <a:spcPts val="588"/>
                  </a:spcAft>
                </a:pPr>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GB" sz="4000" b="0" i="0" dirty="0" smtClean="0">
                        <a:latin typeface="Cambria Math" panose="02040503050406030204" pitchFamily="18" charset="0"/>
                      </a:rPr>
                      <m:t>=</m:t>
                    </m:r>
                    <m:r>
                      <a:rPr lang="en-GB" sz="4000">
                        <a:latin typeface="Cambria Math" panose="02040503050406030204" pitchFamily="18" charset="0"/>
                        <a:ea typeface="Cambria Math" panose="02040503050406030204" pitchFamily="18" charset="0"/>
                      </a:rPr>
                      <m:t>|</m:t>
                    </m:r>
                  </m:oMath>
                </a14:m>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Choice>
        <mc:Fallback xmlns="">
          <p:sp>
            <p:nvSpPr>
              <p:cNvPr id="5" name="TextBox 4">
                <a:extLst>
                  <a:ext uri="{FF2B5EF4-FFF2-40B4-BE49-F238E27FC236}">
                    <a16:creationId xmlns:a16="http://schemas.microsoft.com/office/drawing/2014/main" id="{20038B55-F74A-41B1-9BAC-8F47A424218A}"/>
                  </a:ext>
                </a:extLst>
              </p:cNvPr>
              <p:cNvSpPr txBox="1">
                <a:spLocks noRot="1" noChangeAspect="1" noMove="1" noResize="1" noEditPoints="1" noAdjustHandles="1" noChangeArrowheads="1" noChangeShapeType="1" noTextEdit="1"/>
              </p:cNvSpPr>
              <p:nvPr/>
            </p:nvSpPr>
            <p:spPr>
              <a:xfrm>
                <a:off x="517847" y="1123179"/>
                <a:ext cx="2347808" cy="843655"/>
              </a:xfrm>
              <a:prstGeom prst="rect">
                <a:avLst/>
              </a:prstGeom>
              <a:blipFill>
                <a:blip r:embed="rId3"/>
                <a:stretch>
                  <a:fillRect t="-8633" r="-4935" b="-17986"/>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6E7A940F-BC4A-4588-A512-49474050F44F}"/>
              </a:ext>
            </a:extLst>
          </p:cNvPr>
          <p:cNvCxnSpPr>
            <a:cxnSpLocks/>
            <a:stCxn id="5" idx="3"/>
            <a:endCxn id="6" idx="1"/>
          </p:cNvCxnSpPr>
          <p:nvPr/>
        </p:nvCxnSpPr>
        <p:spPr>
          <a:xfrm>
            <a:off x="2865655" y="1545007"/>
            <a:ext cx="4355548" cy="31687"/>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C494C0-83EE-474C-8D9A-9973B7B12D63}"/>
                  </a:ext>
                </a:extLst>
              </p:cNvPr>
              <p:cNvSpPr txBox="1"/>
              <p:nvPr/>
            </p:nvSpPr>
            <p:spPr>
              <a:xfrm>
                <a:off x="517847" y="3233506"/>
                <a:ext cx="2347808" cy="843655"/>
              </a:xfrm>
              <a:prstGeom prst="rect">
                <a:avLst/>
              </a:prstGeom>
              <a:noFill/>
            </p:spPr>
            <p:txBody>
              <a:bodyPr wrap="none" lIns="179285" tIns="143428" rIns="179285" bIns="143428" rtlCol="0">
                <a:spAutoFit/>
              </a:bodyPr>
              <a:lstStyle/>
              <a:p>
                <a:pPr lvl="0" algn="ctr" defTabSz="457200">
                  <a:lnSpc>
                    <a:spcPct val="90000"/>
                  </a:lnSpc>
                  <a:spcAft>
                    <a:spcPts val="588"/>
                  </a:spcAft>
                </a:pPr>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GB" sz="4000" b="0" i="0" dirty="0" smtClean="0">
                        <a:latin typeface="Cambria Math" panose="02040503050406030204" pitchFamily="18" charset="0"/>
                      </a:rPr>
                      <m:t>=</m:t>
                    </m:r>
                    <m:r>
                      <a:rPr lang="en-GB" sz="4000">
                        <a:latin typeface="Cambria Math" panose="02040503050406030204" pitchFamily="18" charset="0"/>
                        <a:ea typeface="Cambria Math" panose="02040503050406030204" pitchFamily="18" charset="0"/>
                      </a:rPr>
                      <m:t>|</m:t>
                    </m:r>
                  </m:oMath>
                </a14:m>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Choice>
        <mc:Fallback xmlns="">
          <p:sp>
            <p:nvSpPr>
              <p:cNvPr id="10" name="TextBox 9">
                <a:extLst>
                  <a:ext uri="{FF2B5EF4-FFF2-40B4-BE49-F238E27FC236}">
                    <a16:creationId xmlns:a16="http://schemas.microsoft.com/office/drawing/2014/main" id="{C7C494C0-83EE-474C-8D9A-9973B7B12D63}"/>
                  </a:ext>
                </a:extLst>
              </p:cNvPr>
              <p:cNvSpPr txBox="1">
                <a:spLocks noRot="1" noChangeAspect="1" noMove="1" noResize="1" noEditPoints="1" noAdjustHandles="1" noChangeArrowheads="1" noChangeShapeType="1" noTextEdit="1"/>
              </p:cNvSpPr>
              <p:nvPr/>
            </p:nvSpPr>
            <p:spPr>
              <a:xfrm>
                <a:off x="517847" y="3233506"/>
                <a:ext cx="2347808" cy="843655"/>
              </a:xfrm>
              <a:prstGeom prst="rect">
                <a:avLst/>
              </a:prstGeom>
              <a:blipFill>
                <a:blip r:embed="rId4"/>
                <a:stretch>
                  <a:fillRect t="-8633" r="-3377" b="-179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55CCE2-C8D5-4A23-93E9-34609D7B04EC}"/>
                  </a:ext>
                </a:extLst>
              </p:cNvPr>
              <p:cNvSpPr/>
              <p:nvPr/>
            </p:nvSpPr>
            <p:spPr>
              <a:xfrm>
                <a:off x="7221203" y="1077166"/>
                <a:ext cx="4452950" cy="99905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f>
                      <m:fPr>
                        <m:ctrlPr>
                          <a:rPr lang="en-GB" sz="4000" i="1" smtClean="0">
                            <a:latin typeface="Cambria Math" panose="02040503050406030204" pitchFamily="18" charset="0"/>
                          </a:rPr>
                        </m:ctrlPr>
                      </m:fPr>
                      <m:num>
                        <m:r>
                          <a:rPr lang="en-GB" sz="4000" b="0" i="1" smtClean="0">
                            <a:latin typeface="Cambria Math" panose="02040503050406030204" pitchFamily="18" charset="0"/>
                          </a:rPr>
                          <m:t>1</m:t>
                        </m:r>
                      </m:num>
                      <m:den>
                        <m:rad>
                          <m:radPr>
                            <m:degHide m:val="on"/>
                            <m:ctrlPr>
                              <a:rPr lang="en-GB" sz="4000" i="1" smtClean="0">
                                <a:latin typeface="Cambria Math" panose="02040503050406030204" pitchFamily="18" charset="0"/>
                              </a:rPr>
                            </m:ctrlPr>
                          </m:radPr>
                          <m:deg/>
                          <m:e>
                            <m:r>
                              <a:rPr lang="en-GB" sz="4000" b="0" i="1" smtClean="0">
                                <a:latin typeface="Cambria Math" panose="02040503050406030204" pitchFamily="18" charset="0"/>
                              </a:rPr>
                              <m:t>2</m:t>
                            </m:r>
                          </m:e>
                        </m:rad>
                      </m:den>
                    </m:f>
                    <m:r>
                      <a:rPr lang="en-GB" sz="4000" b="0" i="1" smtClean="0">
                        <a:latin typeface="Cambria Math" panose="02040503050406030204" pitchFamily="18" charset="0"/>
                      </a:rPr>
                      <m:t>|0</m:t>
                    </m:r>
                    <m:r>
                      <m:rPr>
                        <m:nor/>
                      </m:rPr>
                      <a:rPr lang="en-US" sz="4000" dirty="0"/>
                      <m:t>〉</m:t>
                    </m:r>
                    <m:r>
                      <a:rPr lang="en-GB" sz="4000" b="0" i="0" dirty="0" smtClean="0">
                        <a:latin typeface="Cambria Math" panose="02040503050406030204" pitchFamily="18" charset="0"/>
                      </a:rPr>
                      <m:t>+</m:t>
                    </m:r>
                    <m:f>
                      <m:fPr>
                        <m:ctrlPr>
                          <a:rPr lang="en-GB" sz="4000" i="1">
                            <a:latin typeface="Cambria Math" panose="02040503050406030204" pitchFamily="18" charset="0"/>
                          </a:rPr>
                        </m:ctrlPr>
                      </m:fPr>
                      <m:num>
                        <m:r>
                          <a:rPr lang="en-GB" sz="4000" i="1">
                            <a:latin typeface="Cambria Math" panose="02040503050406030204" pitchFamily="18" charset="0"/>
                          </a:rPr>
                          <m:t>1</m:t>
                        </m:r>
                      </m:num>
                      <m:den>
                        <m:rad>
                          <m:radPr>
                            <m:degHide m:val="on"/>
                            <m:ctrlPr>
                              <a:rPr lang="en-GB" sz="4000" i="1">
                                <a:latin typeface="Cambria Math" panose="02040503050406030204" pitchFamily="18" charset="0"/>
                              </a:rPr>
                            </m:ctrlPr>
                          </m:radPr>
                          <m:deg/>
                          <m:e>
                            <m:r>
                              <a:rPr lang="en-GB" sz="4000" i="1">
                                <a:latin typeface="Cambria Math" panose="02040503050406030204" pitchFamily="18" charset="0"/>
                              </a:rPr>
                              <m:t>2</m:t>
                            </m:r>
                          </m:e>
                        </m:rad>
                      </m:den>
                    </m:f>
                    <m:r>
                      <a:rPr lang="en-GB" sz="4000" i="1">
                        <a:latin typeface="Cambria Math" panose="02040503050406030204" pitchFamily="18" charset="0"/>
                      </a:rPr>
                      <m:t>|</m:t>
                    </m:r>
                    <m:r>
                      <a:rPr lang="en-GB" sz="4000" b="0" i="1" smtClean="0">
                        <a:latin typeface="Cambria Math" panose="02040503050406030204" pitchFamily="18" charset="0"/>
                      </a:rPr>
                      <m:t>1</m:t>
                    </m:r>
                    <m:r>
                      <m:rPr>
                        <m:nor/>
                      </m:rPr>
                      <a:rPr lang="en-US" sz="4000" dirty="0"/>
                      <m:t>〉</m:t>
                    </m:r>
                  </m:oMath>
                </a14:m>
                <a:endParaRPr lang="en-US" sz="4000"/>
              </a:p>
            </p:txBody>
          </p:sp>
        </mc:Choice>
        <mc:Fallback xmlns="">
          <p:sp>
            <p:nvSpPr>
              <p:cNvPr id="6" name="Rectangle 5">
                <a:extLst>
                  <a:ext uri="{FF2B5EF4-FFF2-40B4-BE49-F238E27FC236}">
                    <a16:creationId xmlns:a16="http://schemas.microsoft.com/office/drawing/2014/main" id="{B155CCE2-C8D5-4A23-93E9-34609D7B04EC}"/>
                  </a:ext>
                </a:extLst>
              </p:cNvPr>
              <p:cNvSpPr>
                <a:spLocks noRot="1" noChangeAspect="1" noMove="1" noResize="1" noEditPoints="1" noAdjustHandles="1" noChangeArrowheads="1" noChangeShapeType="1" noTextEdit="1"/>
              </p:cNvSpPr>
              <p:nvPr/>
            </p:nvSpPr>
            <p:spPr>
              <a:xfrm>
                <a:off x="7221203" y="1077166"/>
                <a:ext cx="4452950" cy="999056"/>
              </a:xfrm>
              <a:prstGeom prst="rect">
                <a:avLst/>
              </a:prstGeom>
              <a:blipFill>
                <a:blip r:embed="rId5"/>
                <a:stretch>
                  <a:fillRect b="-73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4D2845C-A4BD-4DD2-927C-AA6062A19075}"/>
                  </a:ext>
                </a:extLst>
              </p:cNvPr>
              <p:cNvSpPr/>
              <p:nvPr/>
            </p:nvSpPr>
            <p:spPr>
              <a:xfrm>
                <a:off x="6588154" y="3155805"/>
                <a:ext cx="4452950" cy="99905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f>
                      <m:fPr>
                        <m:ctrlPr>
                          <a:rPr lang="en-GB" sz="4000" i="1" smtClean="0">
                            <a:latin typeface="Cambria Math" panose="02040503050406030204" pitchFamily="18" charset="0"/>
                          </a:rPr>
                        </m:ctrlPr>
                      </m:fPr>
                      <m:num>
                        <m:r>
                          <a:rPr lang="en-GB" sz="4000" b="0" i="1" smtClean="0">
                            <a:latin typeface="Cambria Math" panose="02040503050406030204" pitchFamily="18" charset="0"/>
                          </a:rPr>
                          <m:t>1</m:t>
                        </m:r>
                      </m:num>
                      <m:den>
                        <m:rad>
                          <m:radPr>
                            <m:degHide m:val="on"/>
                            <m:ctrlPr>
                              <a:rPr lang="en-GB" sz="4000" i="1" smtClean="0">
                                <a:latin typeface="Cambria Math" panose="02040503050406030204" pitchFamily="18" charset="0"/>
                              </a:rPr>
                            </m:ctrlPr>
                          </m:radPr>
                          <m:deg/>
                          <m:e>
                            <m:r>
                              <a:rPr lang="en-GB" sz="4000" b="0" i="1" smtClean="0">
                                <a:latin typeface="Cambria Math" panose="02040503050406030204" pitchFamily="18" charset="0"/>
                              </a:rPr>
                              <m:t>2</m:t>
                            </m:r>
                          </m:e>
                        </m:rad>
                      </m:den>
                    </m:f>
                    <m:r>
                      <a:rPr lang="en-GB" sz="4000" b="0" i="1" smtClean="0">
                        <a:latin typeface="Cambria Math" panose="02040503050406030204" pitchFamily="18" charset="0"/>
                      </a:rPr>
                      <m:t>|0</m:t>
                    </m:r>
                    <m:r>
                      <m:rPr>
                        <m:nor/>
                      </m:rPr>
                      <a:rPr lang="en-US" sz="4000" dirty="0"/>
                      <m:t>〉</m:t>
                    </m:r>
                    <m:r>
                      <a:rPr lang="en-GB" sz="4000" b="0" i="0" dirty="0" smtClean="0">
                        <a:solidFill>
                          <a:srgbClr val="FF0000"/>
                        </a:solidFill>
                        <a:latin typeface="Cambria Math" panose="02040503050406030204" pitchFamily="18" charset="0"/>
                      </a:rPr>
                      <m:t>−</m:t>
                    </m:r>
                    <m:f>
                      <m:fPr>
                        <m:ctrlPr>
                          <a:rPr lang="en-GB" sz="4000" i="1">
                            <a:latin typeface="Cambria Math" panose="02040503050406030204" pitchFamily="18" charset="0"/>
                          </a:rPr>
                        </m:ctrlPr>
                      </m:fPr>
                      <m:num>
                        <m:r>
                          <a:rPr lang="en-GB" sz="4000" i="1">
                            <a:latin typeface="Cambria Math" panose="02040503050406030204" pitchFamily="18" charset="0"/>
                          </a:rPr>
                          <m:t>1</m:t>
                        </m:r>
                      </m:num>
                      <m:den>
                        <m:rad>
                          <m:radPr>
                            <m:degHide m:val="on"/>
                            <m:ctrlPr>
                              <a:rPr lang="en-GB" sz="4000" i="1">
                                <a:latin typeface="Cambria Math" panose="02040503050406030204" pitchFamily="18" charset="0"/>
                              </a:rPr>
                            </m:ctrlPr>
                          </m:radPr>
                          <m:deg/>
                          <m:e>
                            <m:r>
                              <a:rPr lang="en-GB" sz="4000" i="1">
                                <a:latin typeface="Cambria Math" panose="02040503050406030204" pitchFamily="18" charset="0"/>
                              </a:rPr>
                              <m:t>2</m:t>
                            </m:r>
                          </m:e>
                        </m:rad>
                      </m:den>
                    </m:f>
                    <m:r>
                      <a:rPr lang="en-GB" sz="4000" i="1">
                        <a:latin typeface="Cambria Math" panose="02040503050406030204" pitchFamily="18" charset="0"/>
                      </a:rPr>
                      <m:t>|</m:t>
                    </m:r>
                    <m:r>
                      <a:rPr lang="en-GB" sz="4000" b="0" i="1" smtClean="0">
                        <a:latin typeface="Cambria Math" panose="02040503050406030204" pitchFamily="18" charset="0"/>
                      </a:rPr>
                      <m:t>1</m:t>
                    </m:r>
                    <m:r>
                      <m:rPr>
                        <m:nor/>
                      </m:rPr>
                      <a:rPr lang="en-US" sz="4000" dirty="0"/>
                      <m:t>〉</m:t>
                    </m:r>
                  </m:oMath>
                </a14:m>
                <a:endParaRPr lang="en-US" sz="4000"/>
              </a:p>
            </p:txBody>
          </p:sp>
        </mc:Choice>
        <mc:Fallback xmlns="">
          <p:sp>
            <p:nvSpPr>
              <p:cNvPr id="11" name="Rectangle 10">
                <a:extLst>
                  <a:ext uri="{FF2B5EF4-FFF2-40B4-BE49-F238E27FC236}">
                    <a16:creationId xmlns:a16="http://schemas.microsoft.com/office/drawing/2014/main" id="{44D2845C-A4BD-4DD2-927C-AA6062A19075}"/>
                  </a:ext>
                </a:extLst>
              </p:cNvPr>
              <p:cNvSpPr>
                <a:spLocks noRot="1" noChangeAspect="1" noMove="1" noResize="1" noEditPoints="1" noAdjustHandles="1" noChangeArrowheads="1" noChangeShapeType="1" noTextEdit="1"/>
              </p:cNvSpPr>
              <p:nvPr/>
            </p:nvSpPr>
            <p:spPr>
              <a:xfrm>
                <a:off x="6588154" y="3155805"/>
                <a:ext cx="4452950" cy="999056"/>
              </a:xfrm>
              <a:prstGeom prst="rect">
                <a:avLst/>
              </a:prstGeom>
              <a:blipFill>
                <a:blip r:embed="rId6"/>
                <a:stretch>
                  <a:fillRect b="-7317"/>
                </a:stretch>
              </a:blipFill>
            </p:spPr>
            <p:txBody>
              <a:bodyPr/>
              <a:lstStyle/>
              <a:p>
                <a:r>
                  <a:rPr lang="en-GB">
                    <a:noFill/>
                  </a:rPr>
                  <a:t> </a:t>
                </a:r>
              </a:p>
            </p:txBody>
          </p:sp>
        </mc:Fallback>
      </mc:AlternateContent>
      <p:cxnSp>
        <p:nvCxnSpPr>
          <p:cNvPr id="12" name="Straight Arrow Connector 11">
            <a:extLst>
              <a:ext uri="{FF2B5EF4-FFF2-40B4-BE49-F238E27FC236}">
                <a16:creationId xmlns:a16="http://schemas.microsoft.com/office/drawing/2014/main" id="{9C62263F-BDE9-45F9-8DF4-93FB473CC4A6}"/>
              </a:ext>
            </a:extLst>
          </p:cNvPr>
          <p:cNvCxnSpPr>
            <a:cxnSpLocks/>
            <a:stCxn id="10" idx="3"/>
            <a:endCxn id="11" idx="1"/>
          </p:cNvCxnSpPr>
          <p:nvPr/>
        </p:nvCxnSpPr>
        <p:spPr>
          <a:xfrm flipV="1">
            <a:off x="2865655" y="3655333"/>
            <a:ext cx="3722499" cy="1"/>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C9E8FA7-E99E-41E5-A963-95D5EB6380F1}"/>
              </a:ext>
            </a:extLst>
          </p:cNvPr>
          <p:cNvSpPr/>
          <p:nvPr/>
        </p:nvSpPr>
        <p:spPr bwMode="auto">
          <a:xfrm>
            <a:off x="4304644" y="806221"/>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p:sp>
        <p:nvSpPr>
          <p:cNvPr id="27" name="Rectangle 26">
            <a:extLst>
              <a:ext uri="{FF2B5EF4-FFF2-40B4-BE49-F238E27FC236}">
                <a16:creationId xmlns:a16="http://schemas.microsoft.com/office/drawing/2014/main" id="{026EEBC4-7665-46B9-9776-37F17A347C8A}"/>
              </a:ext>
            </a:extLst>
          </p:cNvPr>
          <p:cNvSpPr/>
          <p:nvPr/>
        </p:nvSpPr>
        <p:spPr bwMode="auto">
          <a:xfrm>
            <a:off x="4304644" y="2916548"/>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26EAB5D-A359-4B04-AE5C-9B26FA919CEF}"/>
                  </a:ext>
                </a:extLst>
              </p:cNvPr>
              <p:cNvSpPr/>
              <p:nvPr/>
            </p:nvSpPr>
            <p:spPr>
              <a:xfrm>
                <a:off x="3304017" y="4942217"/>
                <a:ext cx="5583965" cy="1583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4000" b="0" i="1" smtClean="0">
                              <a:latin typeface="Cambria Math" panose="02040503050406030204" pitchFamily="18" charset="0"/>
                            </a:rPr>
                          </m:ctrlPr>
                        </m:sSupPr>
                        <m:e>
                          <m:sSup>
                            <m:sSupPr>
                              <m:ctrlPr>
                                <a:rPr lang="en-GB" sz="4000" b="0" i="1" smtClean="0">
                                  <a:latin typeface="Cambria Math" panose="02040503050406030204" pitchFamily="18" charset="0"/>
                                </a:rPr>
                              </m:ctrlPr>
                            </m:sSupPr>
                            <m:e>
                              <m:d>
                                <m:dPr>
                                  <m:begChr m:val="|"/>
                                  <m:endChr m:val="|"/>
                                  <m:ctrlPr>
                                    <a:rPr lang="en-GB" sz="4000" b="0" i="1" smtClean="0">
                                      <a:latin typeface="Cambria Math" panose="02040503050406030204" pitchFamily="18" charset="0"/>
                                    </a:rPr>
                                  </m:ctrlPr>
                                </m:dPr>
                                <m:e>
                                  <m:r>
                                    <a:rPr lang="en-GB" sz="4000" b="0" i="1" smtClean="0">
                                      <a:latin typeface="Cambria Math" panose="02040503050406030204" pitchFamily="18" charset="0"/>
                                      <a:ea typeface="Cambria Math" panose="02040503050406030204" pitchFamily="18" charset="0"/>
                                    </a:rPr>
                                    <m:t>𝛼</m:t>
                                  </m:r>
                                </m:e>
                              </m:d>
                            </m:e>
                            <m:sup>
                              <m:r>
                                <a:rPr lang="en-GB" sz="4000" b="0" i="1" smtClean="0">
                                  <a:latin typeface="Cambria Math" panose="02040503050406030204" pitchFamily="18" charset="0"/>
                                </a:rPr>
                                <m:t>2</m:t>
                              </m:r>
                            </m:sup>
                          </m:sSup>
                          <m:r>
                            <a:rPr lang="en-GB" sz="4000" b="0" i="1" smtClean="0">
                              <a:latin typeface="Cambria Math" panose="02040503050406030204" pitchFamily="18" charset="0"/>
                            </a:rPr>
                            <m:t>=</m:t>
                          </m:r>
                          <m:sSup>
                            <m:sSupPr>
                              <m:ctrlPr>
                                <a:rPr lang="en-GB" sz="4000" b="0" i="1" smtClean="0">
                                  <a:latin typeface="Cambria Math" panose="02040503050406030204" pitchFamily="18" charset="0"/>
                                </a:rPr>
                              </m:ctrlPr>
                            </m:sSupPr>
                            <m:e>
                              <m:d>
                                <m:dPr>
                                  <m:begChr m:val="|"/>
                                  <m:endChr m:val="|"/>
                                  <m:ctrlPr>
                                    <a:rPr lang="en-GB" sz="4000" b="0" i="1" smtClean="0">
                                      <a:latin typeface="Cambria Math" panose="02040503050406030204" pitchFamily="18" charset="0"/>
                                    </a:rPr>
                                  </m:ctrlPr>
                                </m:dPr>
                                <m:e>
                                  <m:r>
                                    <a:rPr lang="en-GB" sz="4000" b="0" i="1" smtClean="0">
                                      <a:latin typeface="Cambria Math" panose="02040503050406030204" pitchFamily="18" charset="0"/>
                                      <a:ea typeface="Cambria Math" panose="02040503050406030204" pitchFamily="18" charset="0"/>
                                    </a:rPr>
                                    <m:t>𝛽</m:t>
                                  </m:r>
                                </m:e>
                              </m:d>
                            </m:e>
                            <m:sup>
                              <m:r>
                                <a:rPr lang="en-GB" sz="4000" b="0" i="1" smtClean="0">
                                  <a:latin typeface="Cambria Math" panose="02040503050406030204" pitchFamily="18" charset="0"/>
                                </a:rPr>
                                <m:t>2</m:t>
                              </m:r>
                            </m:sup>
                          </m:sSup>
                          <m:r>
                            <a:rPr lang="en-GB" sz="4000" b="0" i="1" smtClean="0">
                              <a:latin typeface="Cambria Math" panose="02040503050406030204" pitchFamily="18" charset="0"/>
                            </a:rPr>
                            <m:t>=</m:t>
                          </m:r>
                          <m:d>
                            <m:dPr>
                              <m:begChr m:val="|"/>
                              <m:endChr m:val="|"/>
                              <m:ctrlPr>
                                <a:rPr lang="en-GB" sz="4000" i="1" smtClean="0">
                                  <a:latin typeface="Cambria Math" panose="02040503050406030204" pitchFamily="18" charset="0"/>
                                </a:rPr>
                              </m:ctrlPr>
                            </m:dPr>
                            <m:e>
                              <m:f>
                                <m:fPr>
                                  <m:ctrlPr>
                                    <a:rPr lang="en-GB" sz="4000" i="1">
                                      <a:latin typeface="Cambria Math" panose="02040503050406030204" pitchFamily="18" charset="0"/>
                                    </a:rPr>
                                  </m:ctrlPr>
                                </m:fPr>
                                <m:num>
                                  <m:r>
                                    <a:rPr lang="en-GB" sz="4000" i="1" smtClean="0">
                                      <a:latin typeface="Cambria Math" panose="02040503050406030204" pitchFamily="18" charset="0"/>
                                      <a:ea typeface="Cambria Math" panose="02040503050406030204" pitchFamily="18" charset="0"/>
                                    </a:rPr>
                                    <m:t>±</m:t>
                                  </m:r>
                                  <m:r>
                                    <a:rPr lang="en-GB" sz="4000" i="1">
                                      <a:latin typeface="Cambria Math" panose="02040503050406030204" pitchFamily="18" charset="0"/>
                                    </a:rPr>
                                    <m:t>1</m:t>
                                  </m:r>
                                </m:num>
                                <m:den>
                                  <m:rad>
                                    <m:radPr>
                                      <m:degHide m:val="on"/>
                                      <m:ctrlPr>
                                        <a:rPr lang="en-GB" sz="4000" i="1">
                                          <a:latin typeface="Cambria Math" panose="02040503050406030204" pitchFamily="18" charset="0"/>
                                        </a:rPr>
                                      </m:ctrlPr>
                                    </m:radPr>
                                    <m:deg/>
                                    <m:e>
                                      <m:r>
                                        <a:rPr lang="en-GB" sz="4000" i="1">
                                          <a:latin typeface="Cambria Math" panose="02040503050406030204" pitchFamily="18" charset="0"/>
                                        </a:rPr>
                                        <m:t>2</m:t>
                                      </m:r>
                                    </m:e>
                                  </m:rad>
                                </m:den>
                              </m:f>
                            </m:e>
                          </m:d>
                        </m:e>
                        <m:sup>
                          <m:r>
                            <a:rPr lang="en-GB" sz="4000" b="0" i="1" smtClean="0">
                              <a:latin typeface="Cambria Math" panose="02040503050406030204" pitchFamily="18" charset="0"/>
                            </a:rPr>
                            <m:t>2</m:t>
                          </m:r>
                        </m:sup>
                      </m:s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2</m:t>
                          </m:r>
                        </m:den>
                      </m:f>
                    </m:oMath>
                  </m:oMathPara>
                </a14:m>
                <a:endParaRPr lang="en-US" sz="4000"/>
              </a:p>
            </p:txBody>
          </p:sp>
        </mc:Choice>
        <mc:Fallback xmlns="">
          <p:sp>
            <p:nvSpPr>
              <p:cNvPr id="29" name="Rectangle 28">
                <a:extLst>
                  <a:ext uri="{FF2B5EF4-FFF2-40B4-BE49-F238E27FC236}">
                    <a16:creationId xmlns:a16="http://schemas.microsoft.com/office/drawing/2014/main" id="{926EAB5D-A359-4B04-AE5C-9B26FA919CEF}"/>
                  </a:ext>
                </a:extLst>
              </p:cNvPr>
              <p:cNvSpPr>
                <a:spLocks noRot="1" noChangeAspect="1" noMove="1" noResize="1" noEditPoints="1" noAdjustHandles="1" noChangeArrowheads="1" noChangeShapeType="1" noTextEdit="1"/>
              </p:cNvSpPr>
              <p:nvPr/>
            </p:nvSpPr>
            <p:spPr>
              <a:xfrm>
                <a:off x="3304017" y="4942217"/>
                <a:ext cx="5583965" cy="1583510"/>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75146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A43BD8-E992-49F8-9CE1-FA43428EEC36}"/>
                  </a:ext>
                </a:extLst>
              </p:cNvPr>
              <p:cNvSpPr/>
              <p:nvPr/>
            </p:nvSpPr>
            <p:spPr>
              <a:xfrm>
                <a:off x="8237203" y="2145310"/>
                <a:ext cx="2116285" cy="70788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r>
                      <a:rPr lang="en-GB" sz="4000" b="0" i="1" smtClean="0">
                        <a:latin typeface="Cambria Math" panose="02040503050406030204" pitchFamily="18" charset="0"/>
                      </a:rPr>
                      <m:t>|0</m:t>
                    </m:r>
                    <m:r>
                      <m:rPr>
                        <m:nor/>
                      </m:rPr>
                      <a:rPr lang="en-US" sz="4000" dirty="0"/>
                      <m:t>〉</m:t>
                    </m:r>
                  </m:oMath>
                </a14:m>
                <a:endParaRPr lang="en-US" sz="4000"/>
              </a:p>
            </p:txBody>
          </p:sp>
        </mc:Choice>
        <mc:Fallback xmlns="">
          <p:sp>
            <p:nvSpPr>
              <p:cNvPr id="10" name="Rectangle 9">
                <a:extLst>
                  <a:ext uri="{FF2B5EF4-FFF2-40B4-BE49-F238E27FC236}">
                    <a16:creationId xmlns:a16="http://schemas.microsoft.com/office/drawing/2014/main" id="{4CA43BD8-E992-49F8-9CE1-FA43428EEC36}"/>
                  </a:ext>
                </a:extLst>
              </p:cNvPr>
              <p:cNvSpPr>
                <a:spLocks noRot="1" noChangeAspect="1" noMove="1" noResize="1" noEditPoints="1" noAdjustHandles="1" noChangeArrowheads="1" noChangeShapeType="1" noTextEdit="1"/>
              </p:cNvSpPr>
              <p:nvPr/>
            </p:nvSpPr>
            <p:spPr>
              <a:xfrm>
                <a:off x="8237203" y="2145310"/>
                <a:ext cx="2116285" cy="707886"/>
              </a:xfrm>
              <a:prstGeom prst="rect">
                <a:avLst/>
              </a:prstGeom>
              <a:blipFill>
                <a:blip r:embed="rId3"/>
                <a:stretch>
                  <a:fillRect t="-15517" b="-36207"/>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7862225F-8687-4442-930B-CA37F4D1ED6A}"/>
              </a:ext>
            </a:extLst>
          </p:cNvPr>
          <p:cNvCxnSpPr>
            <a:cxnSpLocks/>
            <a:endCxn id="10" idx="1"/>
          </p:cNvCxnSpPr>
          <p:nvPr/>
        </p:nvCxnSpPr>
        <p:spPr>
          <a:xfrm>
            <a:off x="3881655" y="2497507"/>
            <a:ext cx="4355548" cy="1746"/>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5F7E689-158B-43C1-AA52-F34C2DB0698C}"/>
              </a:ext>
            </a:extLst>
          </p:cNvPr>
          <p:cNvSpPr/>
          <p:nvPr/>
        </p:nvSpPr>
        <p:spPr bwMode="auto">
          <a:xfrm>
            <a:off x="4496391" y="1758721"/>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p:sp>
        <p:nvSpPr>
          <p:cNvPr id="13" name="Rectangle 12">
            <a:extLst>
              <a:ext uri="{FF2B5EF4-FFF2-40B4-BE49-F238E27FC236}">
                <a16:creationId xmlns:a16="http://schemas.microsoft.com/office/drawing/2014/main" id="{D85CAB93-F408-407C-B2A8-A55F1F152AB3}"/>
              </a:ext>
            </a:extLst>
          </p:cNvPr>
          <p:cNvSpPr/>
          <p:nvPr/>
        </p:nvSpPr>
        <p:spPr bwMode="auto">
          <a:xfrm>
            <a:off x="5986798" y="1756512"/>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06418B1-5648-445D-A41A-B015DB3D1875}"/>
                  </a:ext>
                </a:extLst>
              </p:cNvPr>
              <p:cNvSpPr/>
              <p:nvPr/>
            </p:nvSpPr>
            <p:spPr>
              <a:xfrm>
                <a:off x="8224366" y="4060552"/>
                <a:ext cx="2116285" cy="70788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r>
                      <a:rPr lang="en-GB" sz="4000" b="0" i="1" smtClean="0">
                        <a:latin typeface="Cambria Math" panose="02040503050406030204" pitchFamily="18" charset="0"/>
                      </a:rPr>
                      <m:t>|1</m:t>
                    </m:r>
                    <m:r>
                      <m:rPr>
                        <m:nor/>
                      </m:rPr>
                      <a:rPr lang="en-US" sz="4000" dirty="0"/>
                      <m:t>〉</m:t>
                    </m:r>
                  </m:oMath>
                </a14:m>
                <a:endParaRPr lang="en-US" sz="4000"/>
              </a:p>
            </p:txBody>
          </p:sp>
        </mc:Choice>
        <mc:Fallback xmlns="">
          <p:sp>
            <p:nvSpPr>
              <p:cNvPr id="16" name="Rectangle 15">
                <a:extLst>
                  <a:ext uri="{FF2B5EF4-FFF2-40B4-BE49-F238E27FC236}">
                    <a16:creationId xmlns:a16="http://schemas.microsoft.com/office/drawing/2014/main" id="{006418B1-5648-445D-A41A-B015DB3D1875}"/>
                  </a:ext>
                </a:extLst>
              </p:cNvPr>
              <p:cNvSpPr>
                <a:spLocks noRot="1" noChangeAspect="1" noMove="1" noResize="1" noEditPoints="1" noAdjustHandles="1" noChangeArrowheads="1" noChangeShapeType="1" noTextEdit="1"/>
              </p:cNvSpPr>
              <p:nvPr/>
            </p:nvSpPr>
            <p:spPr>
              <a:xfrm>
                <a:off x="8224366" y="4060552"/>
                <a:ext cx="2116285" cy="707886"/>
              </a:xfrm>
              <a:prstGeom prst="rect">
                <a:avLst/>
              </a:prstGeom>
              <a:blipFill>
                <a:blip r:embed="rId4"/>
                <a:stretch>
                  <a:fillRect t="-15517" b="-36207"/>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99B75670-2972-44E0-94AA-0AC9DEB4E305}"/>
              </a:ext>
            </a:extLst>
          </p:cNvPr>
          <p:cNvCxnSpPr>
            <a:cxnSpLocks/>
            <a:endCxn id="16" idx="1"/>
          </p:cNvCxnSpPr>
          <p:nvPr/>
        </p:nvCxnSpPr>
        <p:spPr>
          <a:xfrm>
            <a:off x="3868818" y="4412749"/>
            <a:ext cx="4355548" cy="1746"/>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1BF1CF-5A4D-4850-A845-885F32198F64}"/>
              </a:ext>
            </a:extLst>
          </p:cNvPr>
          <p:cNvSpPr/>
          <p:nvPr/>
        </p:nvSpPr>
        <p:spPr bwMode="auto">
          <a:xfrm>
            <a:off x="4483554" y="3673963"/>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18">
            <a:extLst>
              <a:ext uri="{FF2B5EF4-FFF2-40B4-BE49-F238E27FC236}">
                <a16:creationId xmlns:a16="http://schemas.microsoft.com/office/drawing/2014/main" id="{1F6C14EB-0087-4717-9BE0-F2E12C32B3E8}"/>
              </a:ext>
            </a:extLst>
          </p:cNvPr>
          <p:cNvSpPr/>
          <p:nvPr/>
        </p:nvSpPr>
        <p:spPr bwMode="auto">
          <a:xfrm>
            <a:off x="5973961" y="3669929"/>
            <a:ext cx="1477570" cy="1477570"/>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07692C2-8B18-442A-B8E5-DE49F6572752}"/>
                  </a:ext>
                </a:extLst>
              </p:cNvPr>
              <p:cNvSpPr/>
              <p:nvPr/>
            </p:nvSpPr>
            <p:spPr>
              <a:xfrm>
                <a:off x="1649608" y="4054771"/>
                <a:ext cx="2116285" cy="70788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r>
                      <a:rPr lang="en-GB" sz="4000" b="0" i="1" smtClean="0">
                        <a:latin typeface="Cambria Math" panose="02040503050406030204" pitchFamily="18" charset="0"/>
                      </a:rPr>
                      <m:t>|1</m:t>
                    </m:r>
                    <m:r>
                      <m:rPr>
                        <m:nor/>
                      </m:rPr>
                      <a:rPr lang="en-US" sz="4000" dirty="0"/>
                      <m:t>〉</m:t>
                    </m:r>
                  </m:oMath>
                </a14:m>
                <a:endParaRPr lang="en-US" sz="4000"/>
              </a:p>
            </p:txBody>
          </p:sp>
        </mc:Choice>
        <mc:Fallback xmlns="">
          <p:sp>
            <p:nvSpPr>
              <p:cNvPr id="20" name="Rectangle 19">
                <a:extLst>
                  <a:ext uri="{FF2B5EF4-FFF2-40B4-BE49-F238E27FC236}">
                    <a16:creationId xmlns:a16="http://schemas.microsoft.com/office/drawing/2014/main" id="{B07692C2-8B18-442A-B8E5-DE49F6572752}"/>
                  </a:ext>
                </a:extLst>
              </p:cNvPr>
              <p:cNvSpPr>
                <a:spLocks noRot="1" noChangeAspect="1" noMove="1" noResize="1" noEditPoints="1" noAdjustHandles="1" noChangeArrowheads="1" noChangeShapeType="1" noTextEdit="1"/>
              </p:cNvSpPr>
              <p:nvPr/>
            </p:nvSpPr>
            <p:spPr>
              <a:xfrm>
                <a:off x="1649608" y="4054771"/>
                <a:ext cx="2116285" cy="707886"/>
              </a:xfrm>
              <a:prstGeom prst="rect">
                <a:avLst/>
              </a:prstGeom>
              <a:blipFill>
                <a:blip r:embed="rId5"/>
                <a:stretch>
                  <a:fillRect t="-15517" b="-362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05CD99C-5900-467F-A402-264E77C2B1A5}"/>
                  </a:ext>
                </a:extLst>
              </p:cNvPr>
              <p:cNvSpPr/>
              <p:nvPr/>
            </p:nvSpPr>
            <p:spPr>
              <a:xfrm>
                <a:off x="1649608" y="2095343"/>
                <a:ext cx="2116285" cy="707886"/>
              </a:xfrm>
              <a:prstGeom prst="rect">
                <a:avLst/>
              </a:prstGeom>
            </p:spPr>
            <p:txBody>
              <a:bodyPr wrap="none">
                <a:spAutoFit/>
              </a:bodyPr>
              <a:lstStyle/>
              <a:p>
                <a14:m>
                  <m:oMath xmlns:m="http://schemas.openxmlformats.org/officeDocument/2006/math">
                    <m:r>
                      <a:rPr lang="en-GB" sz="4000" smtClean="0">
                        <a:latin typeface="Cambria Math" panose="02040503050406030204" pitchFamily="18" charset="0"/>
                        <a:ea typeface="Cambria Math" panose="02040503050406030204" pitchFamily="18" charset="0"/>
                      </a:rPr>
                      <m:t>|</m:t>
                    </m:r>
                    <m:r>
                      <a:rPr lang="el-GR" sz="4000" i="1">
                        <a:latin typeface="Cambria Math" panose="02040503050406030204" pitchFamily="18" charset="0"/>
                        <a:ea typeface="Cambria Math" panose="02040503050406030204" pitchFamily="18" charset="0"/>
                      </a:rPr>
                      <m:t>𝜓</m:t>
                    </m:r>
                    <m:r>
                      <m:rPr>
                        <m:nor/>
                      </m:rPr>
                      <a:rPr lang="en-US" sz="4000" dirty="0"/>
                      <m:t>〉</m:t>
                    </m:r>
                    <m:r>
                      <a:rPr lang="en-US" sz="4000" i="1" dirty="0">
                        <a:latin typeface="Cambria Math" panose="02040503050406030204" pitchFamily="18" charset="0"/>
                      </a:rPr>
                      <m:t> </m:t>
                    </m:r>
                  </m:oMath>
                </a14:m>
                <a:r>
                  <a:rPr lang="en-GB" sz="4000" i="1"/>
                  <a:t>= </a:t>
                </a:r>
                <a14:m>
                  <m:oMath xmlns:m="http://schemas.openxmlformats.org/officeDocument/2006/math">
                    <m:r>
                      <a:rPr lang="en-GB" sz="4000" b="0" i="1" smtClean="0">
                        <a:latin typeface="Cambria Math" panose="02040503050406030204" pitchFamily="18" charset="0"/>
                      </a:rPr>
                      <m:t>|0</m:t>
                    </m:r>
                    <m:r>
                      <m:rPr>
                        <m:nor/>
                      </m:rPr>
                      <a:rPr lang="en-US" sz="4000" dirty="0"/>
                      <m:t>〉</m:t>
                    </m:r>
                  </m:oMath>
                </a14:m>
                <a:endParaRPr lang="en-US" sz="4000"/>
              </a:p>
            </p:txBody>
          </p:sp>
        </mc:Choice>
        <mc:Fallback xmlns="">
          <p:sp>
            <p:nvSpPr>
              <p:cNvPr id="21" name="Rectangle 20">
                <a:extLst>
                  <a:ext uri="{FF2B5EF4-FFF2-40B4-BE49-F238E27FC236}">
                    <a16:creationId xmlns:a16="http://schemas.microsoft.com/office/drawing/2014/main" id="{805CD99C-5900-467F-A402-264E77C2B1A5}"/>
                  </a:ext>
                </a:extLst>
              </p:cNvPr>
              <p:cNvSpPr>
                <a:spLocks noRot="1" noChangeAspect="1" noMove="1" noResize="1" noEditPoints="1" noAdjustHandles="1" noChangeArrowheads="1" noChangeShapeType="1" noTextEdit="1"/>
              </p:cNvSpPr>
              <p:nvPr/>
            </p:nvSpPr>
            <p:spPr>
              <a:xfrm>
                <a:off x="1649608" y="2095343"/>
                <a:ext cx="2116285" cy="707886"/>
              </a:xfrm>
              <a:prstGeom prst="rect">
                <a:avLst/>
              </a:prstGeom>
              <a:blipFill>
                <a:blip r:embed="rId6"/>
                <a:stretch>
                  <a:fillRect t="-15517" b="-36207"/>
                </a:stretch>
              </a:blipFill>
            </p:spPr>
            <p:txBody>
              <a:bodyPr/>
              <a:lstStyle/>
              <a:p>
                <a:r>
                  <a:rPr lang="en-GB">
                    <a:noFill/>
                  </a:rPr>
                  <a:t> </a:t>
                </a:r>
              </a:p>
            </p:txBody>
          </p:sp>
        </mc:Fallback>
      </mc:AlternateContent>
    </p:spTree>
    <p:extLst>
      <p:ext uri="{BB962C8B-B14F-4D97-AF65-F5344CB8AC3E}">
        <p14:creationId xmlns:p14="http://schemas.microsoft.com/office/powerpoint/2010/main" val="1535647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70BF914-7EB3-49E4-BEAA-B57C5716CA90}"/>
                  </a:ext>
                </a:extLst>
              </p:cNvPr>
              <p:cNvSpPr/>
              <p:nvPr/>
            </p:nvSpPr>
            <p:spPr>
              <a:xfrm>
                <a:off x="5582031" y="914572"/>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|0</m:t>
                      </m:r>
                      <m:r>
                        <m:rPr>
                          <m:nor/>
                        </m:rPr>
                        <a:rPr lang="en-US" sz="4000" dirty="0"/>
                        <m:t>〉</m:t>
                      </m:r>
                    </m:oMath>
                  </m:oMathPara>
                </a14:m>
                <a:endParaRPr lang="en-US" sz="4000"/>
              </a:p>
            </p:txBody>
          </p:sp>
        </mc:Choice>
        <mc:Fallback xmlns="">
          <p:sp>
            <p:nvSpPr>
              <p:cNvPr id="5" name="Rectangle 4">
                <a:extLst>
                  <a:ext uri="{FF2B5EF4-FFF2-40B4-BE49-F238E27FC236}">
                    <a16:creationId xmlns:a16="http://schemas.microsoft.com/office/drawing/2014/main" id="{270BF914-7EB3-49E4-BEAA-B57C5716CA90}"/>
                  </a:ext>
                </a:extLst>
              </p:cNvPr>
              <p:cNvSpPr>
                <a:spLocks noRot="1" noChangeAspect="1" noMove="1" noResize="1" noEditPoints="1" noAdjustHandles="1" noChangeArrowheads="1" noChangeShapeType="1" noTextEdit="1"/>
              </p:cNvSpPr>
              <p:nvPr/>
            </p:nvSpPr>
            <p:spPr>
              <a:xfrm>
                <a:off x="5582031" y="914572"/>
                <a:ext cx="955711" cy="707886"/>
              </a:xfrm>
              <a:prstGeom prst="rect">
                <a:avLst/>
              </a:prstGeom>
              <a:blipFill>
                <a:blip r:embed="rId3"/>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AE91A615-D481-46E8-BDE9-876492E589AC}"/>
              </a:ext>
            </a:extLst>
          </p:cNvPr>
          <p:cNvCxnSpPr>
            <a:cxnSpLocks/>
            <a:stCxn id="5" idx="2"/>
            <a:endCxn id="14" idx="0"/>
          </p:cNvCxnSpPr>
          <p:nvPr/>
        </p:nvCxnSpPr>
        <p:spPr>
          <a:xfrm flipH="1">
            <a:off x="4277908" y="1622458"/>
            <a:ext cx="1781979" cy="170610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DA0C98-B880-4DE6-81AD-81D3341C1492}"/>
              </a:ext>
            </a:extLst>
          </p:cNvPr>
          <p:cNvCxnSpPr>
            <a:cxnSpLocks/>
            <a:stCxn id="5" idx="2"/>
            <a:endCxn id="16" idx="0"/>
          </p:cNvCxnSpPr>
          <p:nvPr/>
        </p:nvCxnSpPr>
        <p:spPr>
          <a:xfrm>
            <a:off x="6059887" y="1622458"/>
            <a:ext cx="1808991" cy="171880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365DA0F-1ED0-4602-AD76-9DFCD5DAA44B}"/>
                  </a:ext>
                </a:extLst>
              </p:cNvPr>
              <p:cNvSpPr/>
              <p:nvPr/>
            </p:nvSpPr>
            <p:spPr>
              <a:xfrm>
                <a:off x="3800052" y="3328562"/>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|0</m:t>
                      </m:r>
                      <m:r>
                        <m:rPr>
                          <m:nor/>
                        </m:rPr>
                        <a:rPr lang="en-US" sz="4000" dirty="0"/>
                        <m:t>〉</m:t>
                      </m:r>
                    </m:oMath>
                  </m:oMathPara>
                </a14:m>
                <a:endParaRPr lang="en-US" sz="4000"/>
              </a:p>
            </p:txBody>
          </p:sp>
        </mc:Choice>
        <mc:Fallback xmlns="">
          <p:sp>
            <p:nvSpPr>
              <p:cNvPr id="14" name="Rectangle 13">
                <a:extLst>
                  <a:ext uri="{FF2B5EF4-FFF2-40B4-BE49-F238E27FC236}">
                    <a16:creationId xmlns:a16="http://schemas.microsoft.com/office/drawing/2014/main" id="{7365DA0F-1ED0-4602-AD76-9DFCD5DAA44B}"/>
                  </a:ext>
                </a:extLst>
              </p:cNvPr>
              <p:cNvSpPr>
                <a:spLocks noRot="1" noChangeAspect="1" noMove="1" noResize="1" noEditPoints="1" noAdjustHandles="1" noChangeArrowheads="1" noChangeShapeType="1" noTextEdit="1"/>
              </p:cNvSpPr>
              <p:nvPr/>
            </p:nvSpPr>
            <p:spPr>
              <a:xfrm>
                <a:off x="3800052" y="3328562"/>
                <a:ext cx="955711" cy="7078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61D6B9A-6901-4C60-8D69-51D6F8A770CA}"/>
                  </a:ext>
                </a:extLst>
              </p:cNvPr>
              <p:cNvSpPr/>
              <p:nvPr/>
            </p:nvSpPr>
            <p:spPr>
              <a:xfrm>
                <a:off x="7391022" y="3341262"/>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|1</m:t>
                      </m:r>
                      <m:r>
                        <m:rPr>
                          <m:nor/>
                        </m:rPr>
                        <a:rPr lang="en-US" sz="4000" dirty="0"/>
                        <m:t>〉</m:t>
                      </m:r>
                    </m:oMath>
                  </m:oMathPara>
                </a14:m>
                <a:endParaRPr lang="en-US" sz="4000"/>
              </a:p>
            </p:txBody>
          </p:sp>
        </mc:Choice>
        <mc:Fallback xmlns="">
          <p:sp>
            <p:nvSpPr>
              <p:cNvPr id="16" name="Rectangle 15">
                <a:extLst>
                  <a:ext uri="{FF2B5EF4-FFF2-40B4-BE49-F238E27FC236}">
                    <a16:creationId xmlns:a16="http://schemas.microsoft.com/office/drawing/2014/main" id="{861D6B9A-6901-4C60-8D69-51D6F8A770CA}"/>
                  </a:ext>
                </a:extLst>
              </p:cNvPr>
              <p:cNvSpPr>
                <a:spLocks noRot="1" noChangeAspect="1" noMove="1" noResize="1" noEditPoints="1" noAdjustHandles="1" noChangeArrowheads="1" noChangeShapeType="1" noTextEdit="1"/>
              </p:cNvSpPr>
              <p:nvPr/>
            </p:nvSpPr>
            <p:spPr>
              <a:xfrm>
                <a:off x="7391022" y="3341262"/>
                <a:ext cx="955711" cy="707886"/>
              </a:xfrm>
              <a:prstGeom prst="rect">
                <a:avLst/>
              </a:prstGeom>
              <a:blipFill>
                <a:blip r:embed="rId5"/>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390525D-E42A-4CBB-91E0-D60C6F20D52B}"/>
              </a:ext>
            </a:extLst>
          </p:cNvPr>
          <p:cNvCxnSpPr>
            <a:cxnSpLocks/>
            <a:stCxn id="14" idx="2"/>
            <a:endCxn id="21" idx="0"/>
          </p:cNvCxnSpPr>
          <p:nvPr/>
        </p:nvCxnSpPr>
        <p:spPr>
          <a:xfrm flipH="1">
            <a:off x="3376206" y="4036448"/>
            <a:ext cx="901702" cy="118540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2E0BFC-2154-4ECA-A320-561EA1CABF96}"/>
              </a:ext>
            </a:extLst>
          </p:cNvPr>
          <p:cNvCxnSpPr>
            <a:cxnSpLocks/>
            <a:stCxn id="14" idx="2"/>
            <a:endCxn id="22" idx="0"/>
          </p:cNvCxnSpPr>
          <p:nvPr/>
        </p:nvCxnSpPr>
        <p:spPr>
          <a:xfrm>
            <a:off x="4277908" y="4036448"/>
            <a:ext cx="901699" cy="118540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9D80ED6-9434-4648-B281-F7FB31AB1993}"/>
                  </a:ext>
                </a:extLst>
              </p:cNvPr>
              <p:cNvSpPr/>
              <p:nvPr/>
            </p:nvSpPr>
            <p:spPr>
              <a:xfrm>
                <a:off x="2898350" y="5221852"/>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|0</m:t>
                      </m:r>
                      <m:r>
                        <m:rPr>
                          <m:nor/>
                        </m:rPr>
                        <a:rPr lang="en-US" sz="4000" dirty="0"/>
                        <m:t>〉</m:t>
                      </m:r>
                    </m:oMath>
                  </m:oMathPara>
                </a14:m>
                <a:endParaRPr lang="en-US" sz="4000"/>
              </a:p>
            </p:txBody>
          </p:sp>
        </mc:Choice>
        <mc:Fallback xmlns="">
          <p:sp>
            <p:nvSpPr>
              <p:cNvPr id="21" name="Rectangle 20">
                <a:extLst>
                  <a:ext uri="{FF2B5EF4-FFF2-40B4-BE49-F238E27FC236}">
                    <a16:creationId xmlns:a16="http://schemas.microsoft.com/office/drawing/2014/main" id="{69D80ED6-9434-4648-B281-F7FB31AB1993}"/>
                  </a:ext>
                </a:extLst>
              </p:cNvPr>
              <p:cNvSpPr>
                <a:spLocks noRot="1" noChangeAspect="1" noMove="1" noResize="1" noEditPoints="1" noAdjustHandles="1" noChangeArrowheads="1" noChangeShapeType="1" noTextEdit="1"/>
              </p:cNvSpPr>
              <p:nvPr/>
            </p:nvSpPr>
            <p:spPr>
              <a:xfrm>
                <a:off x="2898350" y="5221852"/>
                <a:ext cx="955711" cy="70788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2A9E48C-2506-4527-A09C-2401450B3C0F}"/>
                  </a:ext>
                </a:extLst>
              </p:cNvPr>
              <p:cNvSpPr/>
              <p:nvPr/>
            </p:nvSpPr>
            <p:spPr>
              <a:xfrm>
                <a:off x="4701751" y="5221852"/>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|1</m:t>
                      </m:r>
                      <m:r>
                        <m:rPr>
                          <m:nor/>
                        </m:rPr>
                        <a:rPr lang="en-US" sz="4000" dirty="0"/>
                        <m:t>〉</m:t>
                      </m:r>
                    </m:oMath>
                  </m:oMathPara>
                </a14:m>
                <a:endParaRPr lang="en-US" sz="4000"/>
              </a:p>
            </p:txBody>
          </p:sp>
        </mc:Choice>
        <mc:Fallback xmlns="">
          <p:sp>
            <p:nvSpPr>
              <p:cNvPr id="22" name="Rectangle 21">
                <a:extLst>
                  <a:ext uri="{FF2B5EF4-FFF2-40B4-BE49-F238E27FC236}">
                    <a16:creationId xmlns:a16="http://schemas.microsoft.com/office/drawing/2014/main" id="{82A9E48C-2506-4527-A09C-2401450B3C0F}"/>
                  </a:ext>
                </a:extLst>
              </p:cNvPr>
              <p:cNvSpPr>
                <a:spLocks noRot="1" noChangeAspect="1" noMove="1" noResize="1" noEditPoints="1" noAdjustHandles="1" noChangeArrowheads="1" noChangeShapeType="1" noTextEdit="1"/>
              </p:cNvSpPr>
              <p:nvPr/>
            </p:nvSpPr>
            <p:spPr>
              <a:xfrm>
                <a:off x="4701751" y="5221852"/>
                <a:ext cx="955711" cy="707886"/>
              </a:xfrm>
              <a:prstGeom prst="rect">
                <a:avLst/>
              </a:prstGeom>
              <a:blipFill>
                <a:blip r:embed="rId7"/>
                <a:stretch>
                  <a:fillRect/>
                </a:stretch>
              </a:blipFill>
            </p:spPr>
            <p:txBody>
              <a:bodyPr/>
              <a:lstStyle/>
              <a:p>
                <a:r>
                  <a:rPr lang="en-GB">
                    <a:noFill/>
                  </a:rPr>
                  <a:t> </a:t>
                </a:r>
              </a:p>
            </p:txBody>
          </p:sp>
        </mc:Fallback>
      </mc:AlternateContent>
      <p:cxnSp>
        <p:nvCxnSpPr>
          <p:cNvPr id="23" name="Straight Arrow Connector 22">
            <a:extLst>
              <a:ext uri="{FF2B5EF4-FFF2-40B4-BE49-F238E27FC236}">
                <a16:creationId xmlns:a16="http://schemas.microsoft.com/office/drawing/2014/main" id="{1DA23698-1B9F-4B88-AF01-C9121B2BFF2A}"/>
              </a:ext>
            </a:extLst>
          </p:cNvPr>
          <p:cNvCxnSpPr>
            <a:cxnSpLocks/>
            <a:stCxn id="16" idx="2"/>
            <a:endCxn id="25" idx="0"/>
          </p:cNvCxnSpPr>
          <p:nvPr/>
        </p:nvCxnSpPr>
        <p:spPr>
          <a:xfrm flipH="1">
            <a:off x="6940170" y="4049148"/>
            <a:ext cx="928708" cy="118540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752874-EA05-4E1B-BC6C-79D16FEAFF7C}"/>
              </a:ext>
            </a:extLst>
          </p:cNvPr>
          <p:cNvCxnSpPr>
            <a:cxnSpLocks/>
            <a:stCxn id="16" idx="2"/>
            <a:endCxn id="26" idx="0"/>
          </p:cNvCxnSpPr>
          <p:nvPr/>
        </p:nvCxnSpPr>
        <p:spPr>
          <a:xfrm>
            <a:off x="7868878" y="4049148"/>
            <a:ext cx="889385" cy="1186394"/>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3E68E8C0-CF74-4E14-A813-0B31F6E9CE26}"/>
                  </a:ext>
                </a:extLst>
              </p:cNvPr>
              <p:cNvSpPr/>
              <p:nvPr/>
            </p:nvSpPr>
            <p:spPr>
              <a:xfrm>
                <a:off x="6462314" y="5234552"/>
                <a:ext cx="955711"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|0</m:t>
                      </m:r>
                      <m:r>
                        <m:rPr>
                          <m:nor/>
                        </m:rPr>
                        <a:rPr lang="en-US" sz="4000" dirty="0"/>
                        <m:t>〉</m:t>
                      </m:r>
                    </m:oMath>
                  </m:oMathPara>
                </a14:m>
                <a:endParaRPr lang="en-US" sz="4000"/>
              </a:p>
            </p:txBody>
          </p:sp>
        </mc:Choice>
        <mc:Fallback xmlns="">
          <p:sp>
            <p:nvSpPr>
              <p:cNvPr id="25" name="Rectangle 24">
                <a:extLst>
                  <a:ext uri="{FF2B5EF4-FFF2-40B4-BE49-F238E27FC236}">
                    <a16:creationId xmlns:a16="http://schemas.microsoft.com/office/drawing/2014/main" id="{3E68E8C0-CF74-4E14-A813-0B31F6E9CE26}"/>
                  </a:ext>
                </a:extLst>
              </p:cNvPr>
              <p:cNvSpPr>
                <a:spLocks noRot="1" noChangeAspect="1" noMove="1" noResize="1" noEditPoints="1" noAdjustHandles="1" noChangeArrowheads="1" noChangeShapeType="1" noTextEdit="1"/>
              </p:cNvSpPr>
              <p:nvPr/>
            </p:nvSpPr>
            <p:spPr>
              <a:xfrm>
                <a:off x="6462314" y="5234552"/>
                <a:ext cx="955711" cy="70788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7E95463F-21EF-4D14-AF18-69B7A80E9EF9}"/>
                  </a:ext>
                </a:extLst>
              </p:cNvPr>
              <p:cNvSpPr/>
              <p:nvPr/>
            </p:nvSpPr>
            <p:spPr>
              <a:xfrm>
                <a:off x="8222877" y="5235542"/>
                <a:ext cx="1070772" cy="707886"/>
              </a:xfrm>
              <a:prstGeom prst="rect">
                <a:avLst/>
              </a:prstGeom>
            </p:spPr>
            <p:txBody>
              <a:bodyPr wrap="square">
                <a:spAutoFit/>
              </a:bodyPr>
              <a:lstStyle/>
              <a:p>
                <a:r>
                  <a:rPr lang="en-GB" sz="4000" b="0"/>
                  <a:t>-</a:t>
                </a:r>
                <a14:m>
                  <m:oMath xmlns:m="http://schemas.openxmlformats.org/officeDocument/2006/math">
                    <m:r>
                      <a:rPr lang="en-GB" sz="4000" b="0" i="1" smtClean="0">
                        <a:latin typeface="Cambria Math" panose="02040503050406030204" pitchFamily="18" charset="0"/>
                      </a:rPr>
                      <m:t>|1</m:t>
                    </m:r>
                    <m:r>
                      <m:rPr>
                        <m:nor/>
                      </m:rPr>
                      <a:rPr lang="en-US" sz="4000" dirty="0"/>
                      <m:t>〉</m:t>
                    </m:r>
                  </m:oMath>
                </a14:m>
                <a:endParaRPr lang="en-US" sz="4000"/>
              </a:p>
            </p:txBody>
          </p:sp>
        </mc:Choice>
        <mc:Fallback xmlns="">
          <p:sp>
            <p:nvSpPr>
              <p:cNvPr id="26" name="Rectangle 25">
                <a:extLst>
                  <a:ext uri="{FF2B5EF4-FFF2-40B4-BE49-F238E27FC236}">
                    <a16:creationId xmlns:a16="http://schemas.microsoft.com/office/drawing/2014/main" id="{7E95463F-21EF-4D14-AF18-69B7A80E9EF9}"/>
                  </a:ext>
                </a:extLst>
              </p:cNvPr>
              <p:cNvSpPr>
                <a:spLocks noRot="1" noChangeAspect="1" noMove="1" noResize="1" noEditPoints="1" noAdjustHandles="1" noChangeArrowheads="1" noChangeShapeType="1" noTextEdit="1"/>
              </p:cNvSpPr>
              <p:nvPr/>
            </p:nvSpPr>
            <p:spPr>
              <a:xfrm>
                <a:off x="8222877" y="5235542"/>
                <a:ext cx="1070772" cy="707886"/>
              </a:xfrm>
              <a:prstGeom prst="rect">
                <a:avLst/>
              </a:prstGeom>
              <a:blipFill>
                <a:blip r:embed="rId9"/>
                <a:stretch>
                  <a:fillRect l="-20455" t="-15517" b="-362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7412496-E186-45CF-A9A1-506602F450A4}"/>
                  </a:ext>
                </a:extLst>
              </p:cNvPr>
              <p:cNvSpPr/>
              <p:nvPr/>
            </p:nvSpPr>
            <p:spPr>
              <a:xfrm>
                <a:off x="8108085" y="4795306"/>
                <a:ext cx="1300356"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8800" b="0" i="1" smtClean="0">
                          <a:solidFill>
                            <a:srgbClr val="FF0000"/>
                          </a:solidFill>
                          <a:latin typeface="Cambria Math" panose="02040503050406030204" pitchFamily="18" charset="0"/>
                          <a:ea typeface="Cambria Math" panose="02040503050406030204" pitchFamily="18" charset="0"/>
                        </a:rPr>
                        <m:t>×</m:t>
                      </m:r>
                    </m:oMath>
                  </m:oMathPara>
                </a14:m>
                <a:endParaRPr lang="en-US" sz="8800">
                  <a:solidFill>
                    <a:srgbClr val="FF0000"/>
                  </a:solidFill>
                </a:endParaRPr>
              </a:p>
            </p:txBody>
          </p:sp>
        </mc:Choice>
        <mc:Fallback xmlns="">
          <p:sp>
            <p:nvSpPr>
              <p:cNvPr id="59" name="Rectangle 58">
                <a:extLst>
                  <a:ext uri="{FF2B5EF4-FFF2-40B4-BE49-F238E27FC236}">
                    <a16:creationId xmlns:a16="http://schemas.microsoft.com/office/drawing/2014/main" id="{37412496-E186-45CF-A9A1-506602F450A4}"/>
                  </a:ext>
                </a:extLst>
              </p:cNvPr>
              <p:cNvSpPr>
                <a:spLocks noRot="1" noChangeAspect="1" noMove="1" noResize="1" noEditPoints="1" noAdjustHandles="1" noChangeArrowheads="1" noChangeShapeType="1" noTextEdit="1"/>
              </p:cNvSpPr>
              <p:nvPr/>
            </p:nvSpPr>
            <p:spPr>
              <a:xfrm>
                <a:off x="8108085" y="4795306"/>
                <a:ext cx="1300356" cy="144655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95B28632-A550-4D76-964D-F0F4D62C8DB2}"/>
                  </a:ext>
                </a:extLst>
              </p:cNvPr>
              <p:cNvSpPr/>
              <p:nvPr/>
            </p:nvSpPr>
            <p:spPr>
              <a:xfrm>
                <a:off x="4513396" y="4795306"/>
                <a:ext cx="1300356"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8800" b="0" i="1" smtClean="0">
                          <a:solidFill>
                            <a:srgbClr val="FF0000"/>
                          </a:solidFill>
                          <a:latin typeface="Cambria Math" panose="02040503050406030204" pitchFamily="18" charset="0"/>
                          <a:ea typeface="Cambria Math" panose="02040503050406030204" pitchFamily="18" charset="0"/>
                        </a:rPr>
                        <m:t>×</m:t>
                      </m:r>
                    </m:oMath>
                  </m:oMathPara>
                </a14:m>
                <a:endParaRPr lang="en-US" sz="8800">
                  <a:solidFill>
                    <a:srgbClr val="FF0000"/>
                  </a:solidFill>
                </a:endParaRPr>
              </a:p>
            </p:txBody>
          </p:sp>
        </mc:Choice>
        <mc:Fallback xmlns="">
          <p:sp>
            <p:nvSpPr>
              <p:cNvPr id="60" name="Rectangle 59">
                <a:extLst>
                  <a:ext uri="{FF2B5EF4-FFF2-40B4-BE49-F238E27FC236}">
                    <a16:creationId xmlns:a16="http://schemas.microsoft.com/office/drawing/2014/main" id="{95B28632-A550-4D76-964D-F0F4D62C8DB2}"/>
                  </a:ext>
                </a:extLst>
              </p:cNvPr>
              <p:cNvSpPr>
                <a:spLocks noRot="1" noChangeAspect="1" noMove="1" noResize="1" noEditPoints="1" noAdjustHandles="1" noChangeArrowheads="1" noChangeShapeType="1" noTextEdit="1"/>
              </p:cNvSpPr>
              <p:nvPr/>
            </p:nvSpPr>
            <p:spPr>
              <a:xfrm>
                <a:off x="4513396" y="4795306"/>
                <a:ext cx="1300356" cy="1446550"/>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3255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1" grpId="0"/>
      <p:bldP spid="22" grpId="0"/>
      <p:bldP spid="25" grpId="0"/>
      <p:bldP spid="26" grpId="0"/>
      <p:bldP spid="59"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335B750-1D9E-42C7-A5EF-BE85F2F1E58A}"/>
              </a:ext>
            </a:extLst>
          </p:cNvPr>
          <p:cNvGrpSpPr/>
          <p:nvPr/>
        </p:nvGrpSpPr>
        <p:grpSpPr>
          <a:xfrm>
            <a:off x="-195691" y="220118"/>
            <a:ext cx="12583381" cy="6330023"/>
            <a:chOff x="-195691" y="220118"/>
            <a:chExt cx="12583381" cy="6330023"/>
          </a:xfrm>
        </p:grpSpPr>
        <p:grpSp>
          <p:nvGrpSpPr>
            <p:cNvPr id="14" name="Group 13">
              <a:extLst>
                <a:ext uri="{FF2B5EF4-FFF2-40B4-BE49-F238E27FC236}">
                  <a16:creationId xmlns:a16="http://schemas.microsoft.com/office/drawing/2014/main" id="{2756AFCD-78AB-4487-B63E-750C99AA32C1}"/>
                </a:ext>
              </a:extLst>
            </p:cNvPr>
            <p:cNvGrpSpPr/>
            <p:nvPr/>
          </p:nvGrpSpPr>
          <p:grpSpPr>
            <a:xfrm>
              <a:off x="-195691" y="220118"/>
              <a:ext cx="12583381" cy="6330023"/>
              <a:chOff x="-195691" y="220118"/>
              <a:chExt cx="12583381" cy="6330023"/>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4C9798E-D2ED-4FD2-B85B-EB532FEF84A9}"/>
                      </a:ext>
                    </a:extLst>
                  </p:cNvPr>
                  <p:cNvSpPr/>
                  <p:nvPr/>
                </p:nvSpPr>
                <p:spPr>
                  <a:xfrm>
                    <a:off x="5642980" y="220118"/>
                    <a:ext cx="955711"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|0</m:t>
                          </m:r>
                          <m:r>
                            <m:rPr>
                              <m:nor/>
                            </m:rPr>
                            <a:rPr lang="en-US" sz="4000" dirty="0"/>
                            <m:t>〉</m:t>
                          </m:r>
                        </m:oMath>
                      </m:oMathPara>
                    </a14:m>
                    <a:endParaRPr lang="en-US" sz="4000"/>
                  </a:p>
                </p:txBody>
              </p:sp>
            </mc:Choice>
            <mc:Fallback xmlns="">
              <p:sp>
                <p:nvSpPr>
                  <p:cNvPr id="7" name="Rectangle 6">
                    <a:extLst>
                      <a:ext uri="{FF2B5EF4-FFF2-40B4-BE49-F238E27FC236}">
                        <a16:creationId xmlns:a16="http://schemas.microsoft.com/office/drawing/2014/main" id="{54C9798E-D2ED-4FD2-B85B-EB532FEF84A9}"/>
                      </a:ext>
                    </a:extLst>
                  </p:cNvPr>
                  <p:cNvSpPr>
                    <a:spLocks noRot="1" noChangeAspect="1" noMove="1" noResize="1" noEditPoints="1" noAdjustHandles="1" noChangeArrowheads="1" noChangeShapeType="1" noTextEdit="1"/>
                  </p:cNvSpPr>
                  <p:nvPr/>
                </p:nvSpPr>
                <p:spPr>
                  <a:xfrm>
                    <a:off x="5642980" y="220118"/>
                    <a:ext cx="955711"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6D036A4-006B-49CC-88F2-81E734547BA0}"/>
                      </a:ext>
                    </a:extLst>
                  </p:cNvPr>
                  <p:cNvSpPr/>
                  <p:nvPr/>
                </p:nvSpPr>
                <p:spPr>
                  <a:xfrm>
                    <a:off x="-195691" y="5558779"/>
                    <a:ext cx="12583381" cy="9913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2600" i="1" smtClean="0">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d>
                            <m:dPr>
                              <m:ctrlPr>
                                <a:rPr lang="en-GB" sz="2600" i="1" smtClean="0">
                                  <a:latin typeface="Cambria Math" panose="02040503050406030204" pitchFamily="18" charset="0"/>
                                </a:rPr>
                              </m:ctrlPr>
                            </m:dPr>
                            <m:e>
                              <m:f>
                                <m:fPr>
                                  <m:ctrlPr>
                                    <a:rPr lang="en-GB" sz="2600" i="1">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r>
                                <a:rPr lang="en-GB" sz="2600" i="1">
                                  <a:latin typeface="Cambria Math" panose="02040503050406030204" pitchFamily="18" charset="0"/>
                                </a:rPr>
                                <m:t>|0</m:t>
                              </m:r>
                              <m:r>
                                <m:rPr>
                                  <m:nor/>
                                </m:rPr>
                                <a:rPr lang="en-US" sz="2600" dirty="0"/>
                                <m:t>〉</m:t>
                              </m:r>
                              <m:r>
                                <a:rPr lang="en-GB" sz="2600" dirty="0">
                                  <a:latin typeface="Cambria Math" panose="02040503050406030204" pitchFamily="18" charset="0"/>
                                </a:rPr>
                                <m:t>+</m:t>
                              </m:r>
                              <m:f>
                                <m:fPr>
                                  <m:ctrlPr>
                                    <a:rPr lang="en-GB" sz="2600" i="1">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r>
                                <a:rPr lang="en-GB" sz="2600" i="1">
                                  <a:latin typeface="Cambria Math" panose="02040503050406030204" pitchFamily="18" charset="0"/>
                                </a:rPr>
                                <m:t>|1</m:t>
                              </m:r>
                              <m:r>
                                <m:rPr>
                                  <m:nor/>
                                </m:rPr>
                                <a:rPr lang="en-US" sz="2600" dirty="0"/>
                                <m:t>〉</m:t>
                              </m:r>
                            </m:e>
                          </m:d>
                          <m:r>
                            <a:rPr lang="en-GB" sz="2600" b="0" i="1" smtClean="0">
                              <a:latin typeface="Cambria Math" panose="02040503050406030204" pitchFamily="18" charset="0"/>
                            </a:rPr>
                            <m:t>+</m:t>
                          </m:r>
                          <m:f>
                            <m:fPr>
                              <m:ctrlPr>
                                <a:rPr lang="en-GB" sz="2600" i="1">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d>
                            <m:dPr>
                              <m:ctrlPr>
                                <a:rPr lang="en-GB" sz="2600" i="1">
                                  <a:latin typeface="Cambria Math" panose="02040503050406030204" pitchFamily="18" charset="0"/>
                                </a:rPr>
                              </m:ctrlPr>
                            </m:dPr>
                            <m:e>
                              <m:f>
                                <m:fPr>
                                  <m:ctrlPr>
                                    <a:rPr lang="en-GB" sz="2600" i="1">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r>
                                <a:rPr lang="en-GB" sz="2600" i="1">
                                  <a:latin typeface="Cambria Math" panose="02040503050406030204" pitchFamily="18" charset="0"/>
                                </a:rPr>
                                <m:t>|0</m:t>
                              </m:r>
                              <m:r>
                                <m:rPr>
                                  <m:nor/>
                                </m:rPr>
                                <a:rPr lang="en-US" sz="2600" dirty="0"/>
                                <m:t>〉</m:t>
                              </m:r>
                              <m:r>
                                <a:rPr lang="en-GB" sz="2600" b="0" i="0" dirty="0" smtClean="0">
                                  <a:latin typeface="Cambria Math" panose="02040503050406030204" pitchFamily="18" charset="0"/>
                                </a:rPr>
                                <m:t>−</m:t>
                              </m:r>
                              <m:f>
                                <m:fPr>
                                  <m:ctrlPr>
                                    <a:rPr lang="en-GB" sz="2600" i="1">
                                      <a:latin typeface="Cambria Math" panose="02040503050406030204" pitchFamily="18" charset="0"/>
                                    </a:rPr>
                                  </m:ctrlPr>
                                </m:fPr>
                                <m:num>
                                  <m:r>
                                    <a:rPr lang="en-GB" sz="2600" i="1">
                                      <a:latin typeface="Cambria Math" panose="02040503050406030204" pitchFamily="18" charset="0"/>
                                    </a:rPr>
                                    <m:t>1</m:t>
                                  </m:r>
                                </m:num>
                                <m:den>
                                  <m:rad>
                                    <m:radPr>
                                      <m:degHide m:val="on"/>
                                      <m:ctrlPr>
                                        <a:rPr lang="en-GB" sz="2600" i="1">
                                          <a:latin typeface="Cambria Math" panose="02040503050406030204" pitchFamily="18" charset="0"/>
                                        </a:rPr>
                                      </m:ctrlPr>
                                    </m:radPr>
                                    <m:deg/>
                                    <m:e>
                                      <m:r>
                                        <a:rPr lang="en-GB" sz="2600" i="1">
                                          <a:latin typeface="Cambria Math" panose="02040503050406030204" pitchFamily="18" charset="0"/>
                                        </a:rPr>
                                        <m:t>2</m:t>
                                      </m:r>
                                    </m:e>
                                  </m:rad>
                                </m:den>
                              </m:f>
                              <m:r>
                                <a:rPr lang="en-GB" sz="2600" i="1">
                                  <a:latin typeface="Cambria Math" panose="02040503050406030204" pitchFamily="18" charset="0"/>
                                </a:rPr>
                                <m:t>|1</m:t>
                              </m:r>
                              <m:r>
                                <m:rPr>
                                  <m:nor/>
                                </m:rPr>
                                <a:rPr lang="en-US" sz="2600" dirty="0"/>
                                <m:t>〉</m:t>
                              </m:r>
                            </m:e>
                          </m:d>
                          <m:r>
                            <a:rPr lang="en-GB" sz="2600" b="0" i="0" dirty="0" smtClean="0">
                              <a:latin typeface="Cambria Math" panose="02040503050406030204" pitchFamily="18" charset="0"/>
                            </a:rPr>
                            <m:t>=</m:t>
                          </m:r>
                          <m:f>
                            <m:fPr>
                              <m:ctrlPr>
                                <a:rPr lang="en-GB" sz="2600" b="0" i="1" dirty="0" smtClean="0">
                                  <a:latin typeface="Cambria Math" panose="02040503050406030204" pitchFamily="18" charset="0"/>
                                </a:rPr>
                              </m:ctrlPr>
                            </m:fPr>
                            <m:num>
                              <m:r>
                                <a:rPr lang="en-GB" sz="2600" b="0" i="1" dirty="0" smtClean="0">
                                  <a:latin typeface="Cambria Math" panose="02040503050406030204" pitchFamily="18" charset="0"/>
                                </a:rPr>
                                <m:t>1</m:t>
                              </m:r>
                            </m:num>
                            <m:den>
                              <m:r>
                                <a:rPr lang="en-GB" sz="2600" b="0" i="1" dirty="0" smtClean="0">
                                  <a:latin typeface="Cambria Math" panose="02040503050406030204" pitchFamily="18" charset="0"/>
                                </a:rPr>
                                <m:t>2</m:t>
                              </m:r>
                            </m:den>
                          </m:f>
                          <m:d>
                            <m:dPr>
                              <m:begChr m:val=""/>
                              <m:endChr m:val="⟩"/>
                              <m:ctrlPr>
                                <a:rPr lang="en-GB" sz="2600" b="0" i="1" dirty="0" smtClean="0">
                                  <a:latin typeface="Cambria Math" panose="02040503050406030204" pitchFamily="18" charset="0"/>
                                </a:rPr>
                              </m:ctrlPr>
                            </m:dPr>
                            <m:e>
                              <m:r>
                                <a:rPr lang="en-GB" sz="2600" b="0" i="1" dirty="0" smtClean="0">
                                  <a:latin typeface="Cambria Math" panose="02040503050406030204" pitchFamily="18" charset="0"/>
                                </a:rPr>
                                <m:t>|0</m:t>
                              </m:r>
                            </m:e>
                          </m:d>
                          <m:r>
                            <a:rPr lang="en-GB" sz="2600" b="0" i="1" dirty="0" smtClean="0">
                              <a:solidFill>
                                <a:srgbClr val="FF0000"/>
                              </a:solidFill>
                              <a:latin typeface="Cambria Math" panose="02040503050406030204" pitchFamily="18" charset="0"/>
                            </a:rPr>
                            <m:t>+</m:t>
                          </m:r>
                          <m:f>
                            <m:fPr>
                              <m:ctrlPr>
                                <a:rPr lang="en-GB" sz="2600" i="1" dirty="0" smtClean="0">
                                  <a:solidFill>
                                    <a:srgbClr val="FF0000"/>
                                  </a:solidFill>
                                  <a:latin typeface="Cambria Math" panose="02040503050406030204" pitchFamily="18" charset="0"/>
                                </a:rPr>
                              </m:ctrlPr>
                            </m:fPr>
                            <m:num>
                              <m:r>
                                <a:rPr lang="en-GB" sz="2600" i="1" dirty="0">
                                  <a:solidFill>
                                    <a:srgbClr val="FF0000"/>
                                  </a:solidFill>
                                  <a:latin typeface="Cambria Math" panose="02040503050406030204" pitchFamily="18" charset="0"/>
                                </a:rPr>
                                <m:t>1</m:t>
                              </m:r>
                            </m:num>
                            <m:den>
                              <m:r>
                                <a:rPr lang="en-GB" sz="2600" i="1" dirty="0">
                                  <a:solidFill>
                                    <a:srgbClr val="FF0000"/>
                                  </a:solidFill>
                                  <a:latin typeface="Cambria Math" panose="02040503050406030204" pitchFamily="18" charset="0"/>
                                </a:rPr>
                                <m:t>2</m:t>
                              </m:r>
                            </m:den>
                          </m:f>
                          <m:d>
                            <m:dPr>
                              <m:begChr m:val=""/>
                              <m:endChr m:val="⟩"/>
                              <m:ctrlPr>
                                <a:rPr lang="en-GB" sz="2600" i="1" dirty="0">
                                  <a:solidFill>
                                    <a:srgbClr val="FF0000"/>
                                  </a:solidFill>
                                  <a:latin typeface="Cambria Math" panose="02040503050406030204" pitchFamily="18" charset="0"/>
                                </a:rPr>
                              </m:ctrlPr>
                            </m:dPr>
                            <m:e>
                              <m:r>
                                <a:rPr lang="en-GB" sz="2600" i="1" dirty="0">
                                  <a:solidFill>
                                    <a:srgbClr val="FF0000"/>
                                  </a:solidFill>
                                  <a:latin typeface="Cambria Math" panose="02040503050406030204" pitchFamily="18" charset="0"/>
                                </a:rPr>
                                <m:t>|</m:t>
                              </m:r>
                              <m:r>
                                <a:rPr lang="en-GB" sz="2600" b="0" i="1" dirty="0" smtClean="0">
                                  <a:solidFill>
                                    <a:srgbClr val="FF0000"/>
                                  </a:solidFill>
                                  <a:latin typeface="Cambria Math" panose="02040503050406030204" pitchFamily="18" charset="0"/>
                                </a:rPr>
                                <m:t>1</m:t>
                              </m:r>
                            </m:e>
                          </m:d>
                          <m:r>
                            <a:rPr lang="en-GB" sz="2600" b="0" i="1" dirty="0" smtClean="0">
                              <a:latin typeface="Cambria Math" panose="02040503050406030204" pitchFamily="18" charset="0"/>
                            </a:rPr>
                            <m:t>+</m:t>
                          </m:r>
                          <m:f>
                            <m:fPr>
                              <m:ctrlPr>
                                <a:rPr lang="en-GB" sz="2600" i="1" dirty="0">
                                  <a:latin typeface="Cambria Math" panose="02040503050406030204" pitchFamily="18" charset="0"/>
                                </a:rPr>
                              </m:ctrlPr>
                            </m:fPr>
                            <m:num>
                              <m:r>
                                <a:rPr lang="en-GB" sz="2600" i="1" dirty="0">
                                  <a:latin typeface="Cambria Math" panose="02040503050406030204" pitchFamily="18" charset="0"/>
                                </a:rPr>
                                <m:t>1</m:t>
                              </m:r>
                            </m:num>
                            <m:den>
                              <m:r>
                                <a:rPr lang="en-GB" sz="2600" i="1" dirty="0">
                                  <a:latin typeface="Cambria Math" panose="02040503050406030204" pitchFamily="18" charset="0"/>
                                </a:rPr>
                                <m:t>2</m:t>
                              </m:r>
                            </m:den>
                          </m:f>
                          <m:d>
                            <m:dPr>
                              <m:begChr m:val=""/>
                              <m:endChr m:val="⟩"/>
                              <m:ctrlPr>
                                <a:rPr lang="en-GB" sz="2600" i="1" dirty="0">
                                  <a:latin typeface="Cambria Math" panose="02040503050406030204" pitchFamily="18" charset="0"/>
                                </a:rPr>
                              </m:ctrlPr>
                            </m:dPr>
                            <m:e>
                              <m:r>
                                <a:rPr lang="en-GB" sz="2600" i="1" dirty="0">
                                  <a:latin typeface="Cambria Math" panose="02040503050406030204" pitchFamily="18" charset="0"/>
                                </a:rPr>
                                <m:t>|0</m:t>
                              </m:r>
                            </m:e>
                          </m:d>
                          <m:r>
                            <a:rPr lang="en-GB" sz="2600" b="0" i="1" dirty="0" smtClean="0">
                              <a:solidFill>
                                <a:srgbClr val="FF0000"/>
                              </a:solidFill>
                              <a:latin typeface="Cambria Math" panose="02040503050406030204" pitchFamily="18" charset="0"/>
                            </a:rPr>
                            <m:t>−</m:t>
                          </m:r>
                          <m:f>
                            <m:fPr>
                              <m:ctrlPr>
                                <a:rPr lang="en-GB" sz="2600" i="1" dirty="0" smtClean="0">
                                  <a:solidFill>
                                    <a:srgbClr val="FF0000"/>
                                  </a:solidFill>
                                  <a:latin typeface="Cambria Math" panose="02040503050406030204" pitchFamily="18" charset="0"/>
                                </a:rPr>
                              </m:ctrlPr>
                            </m:fPr>
                            <m:num>
                              <m:r>
                                <a:rPr lang="en-GB" sz="2600" i="1" dirty="0">
                                  <a:solidFill>
                                    <a:srgbClr val="FF0000"/>
                                  </a:solidFill>
                                  <a:latin typeface="Cambria Math" panose="02040503050406030204" pitchFamily="18" charset="0"/>
                                </a:rPr>
                                <m:t>1</m:t>
                              </m:r>
                            </m:num>
                            <m:den>
                              <m:r>
                                <a:rPr lang="en-GB" sz="2600" i="1" dirty="0">
                                  <a:solidFill>
                                    <a:srgbClr val="FF0000"/>
                                  </a:solidFill>
                                  <a:latin typeface="Cambria Math" panose="02040503050406030204" pitchFamily="18" charset="0"/>
                                </a:rPr>
                                <m:t>2</m:t>
                              </m:r>
                            </m:den>
                          </m:f>
                          <m:d>
                            <m:dPr>
                              <m:begChr m:val=""/>
                              <m:endChr m:val="⟩"/>
                              <m:ctrlPr>
                                <a:rPr lang="en-GB" sz="2600" i="1" dirty="0" smtClean="0">
                                  <a:solidFill>
                                    <a:srgbClr val="FF0000"/>
                                  </a:solidFill>
                                  <a:latin typeface="Cambria Math" panose="02040503050406030204" pitchFamily="18" charset="0"/>
                                </a:rPr>
                              </m:ctrlPr>
                            </m:dPr>
                            <m:e>
                              <m:r>
                                <a:rPr lang="en-GB" sz="2600" i="1" dirty="0">
                                  <a:solidFill>
                                    <a:srgbClr val="FF0000"/>
                                  </a:solidFill>
                                  <a:latin typeface="Cambria Math" panose="02040503050406030204" pitchFamily="18" charset="0"/>
                                </a:rPr>
                                <m:t>|</m:t>
                              </m:r>
                              <m:r>
                                <a:rPr lang="en-GB" sz="2600" b="0" i="1" dirty="0" smtClean="0">
                                  <a:solidFill>
                                    <a:srgbClr val="FF0000"/>
                                  </a:solidFill>
                                  <a:latin typeface="Cambria Math" panose="02040503050406030204" pitchFamily="18" charset="0"/>
                                </a:rPr>
                                <m:t>1</m:t>
                              </m:r>
                            </m:e>
                          </m:d>
                          <m:r>
                            <a:rPr lang="en-GB" sz="2600" b="0" i="1" dirty="0" smtClean="0">
                              <a:latin typeface="Cambria Math" panose="02040503050406030204" pitchFamily="18" charset="0"/>
                            </a:rPr>
                            <m:t>=</m:t>
                          </m:r>
                          <m:d>
                            <m:dPr>
                              <m:begChr m:val=""/>
                              <m:endChr m:val="⟩"/>
                              <m:ctrlPr>
                                <a:rPr lang="en-GB" sz="2600" i="1" dirty="0" smtClean="0">
                                  <a:latin typeface="Cambria Math" panose="02040503050406030204" pitchFamily="18" charset="0"/>
                                </a:rPr>
                              </m:ctrlPr>
                            </m:dPr>
                            <m:e>
                              <m:r>
                                <a:rPr lang="en-GB" sz="2600" i="1" dirty="0">
                                  <a:latin typeface="Cambria Math" panose="02040503050406030204" pitchFamily="18" charset="0"/>
                                </a:rPr>
                                <m:t>|0</m:t>
                              </m:r>
                            </m:e>
                          </m:d>
                        </m:oMath>
                      </m:oMathPara>
                    </a14:m>
                    <a:endParaRPr lang="en-US" sz="2600"/>
                  </a:p>
                </p:txBody>
              </p:sp>
            </mc:Choice>
            <mc:Fallback xmlns="">
              <p:sp>
                <p:nvSpPr>
                  <p:cNvPr id="9" name="Rectangle 8">
                    <a:extLst>
                      <a:ext uri="{FF2B5EF4-FFF2-40B4-BE49-F238E27FC236}">
                        <a16:creationId xmlns:a16="http://schemas.microsoft.com/office/drawing/2014/main" id="{46D036A4-006B-49CC-88F2-81E734547BA0}"/>
                      </a:ext>
                    </a:extLst>
                  </p:cNvPr>
                  <p:cNvSpPr>
                    <a:spLocks noRot="1" noChangeAspect="1" noMove="1" noResize="1" noEditPoints="1" noAdjustHandles="1" noChangeArrowheads="1" noChangeShapeType="1" noTextEdit="1"/>
                  </p:cNvSpPr>
                  <p:nvPr/>
                </p:nvSpPr>
                <p:spPr>
                  <a:xfrm>
                    <a:off x="-195691" y="5558779"/>
                    <a:ext cx="12583381" cy="991362"/>
                  </a:xfrm>
                  <a:prstGeom prst="rect">
                    <a:avLst/>
                  </a:prstGeom>
                  <a:blipFill>
                    <a:blip r:embed="rId4"/>
                    <a:stretch>
                      <a:fillRect/>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4182EC61-246E-43AD-8C5A-45E7C2BE15D6}"/>
                  </a:ext>
                </a:extLst>
              </p:cNvPr>
              <p:cNvCxnSpPr>
                <a:cxnSpLocks/>
                <a:stCxn id="7" idx="2"/>
                <a:endCxn id="9" idx="0"/>
              </p:cNvCxnSpPr>
              <p:nvPr/>
            </p:nvCxnSpPr>
            <p:spPr>
              <a:xfrm flipH="1">
                <a:off x="6096000" y="928004"/>
                <a:ext cx="24836" cy="4630775"/>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8F80A79-1F0F-443C-8C4E-AF47355FC2E1}"/>
                  </a:ext>
                </a:extLst>
              </p:cNvPr>
              <p:cNvSpPr/>
              <p:nvPr/>
            </p:nvSpPr>
            <p:spPr bwMode="auto">
              <a:xfrm>
                <a:off x="5655399" y="1461231"/>
                <a:ext cx="906037" cy="906037"/>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p:sp>
            <p:nvSpPr>
              <p:cNvPr id="6" name="Rectangle 5">
                <a:extLst>
                  <a:ext uri="{FF2B5EF4-FFF2-40B4-BE49-F238E27FC236}">
                    <a16:creationId xmlns:a16="http://schemas.microsoft.com/office/drawing/2014/main" id="{A6EEA5C7-D156-476C-BADA-90591EEA9DC1}"/>
                  </a:ext>
                </a:extLst>
              </p:cNvPr>
              <p:cNvSpPr/>
              <p:nvPr/>
            </p:nvSpPr>
            <p:spPr bwMode="auto">
              <a:xfrm>
                <a:off x="5655399" y="4114398"/>
                <a:ext cx="906038" cy="906038"/>
              </a:xfrm>
              <a:prstGeom prst="rect">
                <a:avLst/>
              </a:prstGeom>
              <a:solidFill>
                <a:srgbClr val="353535"/>
              </a:solidFill>
              <a:ln w="381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4000">
                    <a:gradFill>
                      <a:gsLst>
                        <a:gs pos="0">
                          <a:srgbClr val="FFFFFF"/>
                        </a:gs>
                        <a:gs pos="100000">
                          <a:srgbClr val="FFFFFF"/>
                        </a:gs>
                      </a:gsLst>
                      <a:lin ang="5400000" scaled="0"/>
                    </a:gradFill>
                    <a:ea typeface="Segoe UI" pitchFamily="34" charset="0"/>
                    <a:cs typeface="Segoe UI" pitchFamily="34" charset="0"/>
                  </a:rPr>
                  <a:t>?</a:t>
                </a:r>
              </a:p>
            </p:txBody>
          </p:sp>
          <p:sp>
            <p:nvSpPr>
              <p:cNvPr id="13" name="Rectangle 12">
                <a:extLst>
                  <a:ext uri="{FF2B5EF4-FFF2-40B4-BE49-F238E27FC236}">
                    <a16:creationId xmlns:a16="http://schemas.microsoft.com/office/drawing/2014/main" id="{D99B85B1-698A-4D12-9698-31DE25081C87}"/>
                  </a:ext>
                </a:extLst>
              </p:cNvPr>
              <p:cNvSpPr/>
              <p:nvPr/>
            </p:nvSpPr>
            <p:spPr bwMode="auto">
              <a:xfrm>
                <a:off x="5918200" y="2905612"/>
                <a:ext cx="431800" cy="701188"/>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8609654-152A-4802-8592-85A318BFC729}"/>
                      </a:ext>
                    </a:extLst>
                  </p:cNvPr>
                  <p:cNvSpPr/>
                  <p:nvPr/>
                </p:nvSpPr>
                <p:spPr>
                  <a:xfrm>
                    <a:off x="4657645" y="2688560"/>
                    <a:ext cx="2926379" cy="1109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3200" i="1" smtClean="0">
                                  <a:latin typeface="Cambria Math" panose="02040503050406030204" pitchFamily="18" charset="0"/>
                                </a:rPr>
                              </m:ctrlPr>
                            </m:fPr>
                            <m:num>
                              <m:r>
                                <a:rPr lang="en-GB" sz="3200" b="0" i="1" smtClean="0">
                                  <a:latin typeface="Cambria Math" panose="02040503050406030204" pitchFamily="18" charset="0"/>
                                </a:rPr>
                                <m:t>1</m:t>
                              </m:r>
                            </m:num>
                            <m:den>
                              <m:rad>
                                <m:radPr>
                                  <m:degHide m:val="on"/>
                                  <m:ctrlPr>
                                    <a:rPr lang="en-GB" sz="3200" i="1" smtClean="0">
                                      <a:latin typeface="Cambria Math" panose="02040503050406030204" pitchFamily="18" charset="0"/>
                                    </a:rPr>
                                  </m:ctrlPr>
                                </m:radPr>
                                <m:deg/>
                                <m:e>
                                  <m:r>
                                    <a:rPr lang="en-GB" sz="3200" b="0" i="1" smtClean="0">
                                      <a:latin typeface="Cambria Math" panose="02040503050406030204" pitchFamily="18" charset="0"/>
                                    </a:rPr>
                                    <m:t>2</m:t>
                                  </m:r>
                                </m:e>
                              </m:rad>
                            </m:den>
                          </m:f>
                          <m:r>
                            <a:rPr lang="en-GB" sz="3200" b="0" i="1" smtClean="0">
                              <a:latin typeface="Cambria Math" panose="02040503050406030204" pitchFamily="18" charset="0"/>
                            </a:rPr>
                            <m:t>|0</m:t>
                          </m:r>
                          <m:r>
                            <m:rPr>
                              <m:nor/>
                            </m:rPr>
                            <a:rPr lang="en-US" sz="3200" dirty="0"/>
                            <m:t>〉</m:t>
                          </m:r>
                          <m:r>
                            <a:rPr lang="en-GB" sz="3200" b="0" i="0" dirty="0" smtClean="0">
                              <a:latin typeface="Cambria Math" panose="02040503050406030204" pitchFamily="18" charset="0"/>
                            </a:rPr>
                            <m:t>+</m:t>
                          </m:r>
                          <m:f>
                            <m:fPr>
                              <m:ctrlPr>
                                <a:rPr lang="en-GB" sz="3200" i="1">
                                  <a:latin typeface="Cambria Math" panose="02040503050406030204" pitchFamily="18" charset="0"/>
                                </a:rPr>
                              </m:ctrlPr>
                            </m:fPr>
                            <m:num>
                              <m:r>
                                <a:rPr lang="en-GB" sz="3200" i="1">
                                  <a:latin typeface="Cambria Math" panose="02040503050406030204" pitchFamily="18" charset="0"/>
                                </a:rPr>
                                <m:t>1</m:t>
                              </m:r>
                            </m:num>
                            <m:den>
                              <m:rad>
                                <m:radPr>
                                  <m:degHide m:val="on"/>
                                  <m:ctrlPr>
                                    <a:rPr lang="en-GB" sz="3200" i="1">
                                      <a:latin typeface="Cambria Math" panose="02040503050406030204" pitchFamily="18" charset="0"/>
                                    </a:rPr>
                                  </m:ctrlPr>
                                </m:radPr>
                                <m:deg/>
                                <m:e>
                                  <m:r>
                                    <a:rPr lang="en-GB" sz="3200" i="1">
                                      <a:latin typeface="Cambria Math" panose="02040503050406030204" pitchFamily="18" charset="0"/>
                                    </a:rPr>
                                    <m:t>2</m:t>
                                  </m:r>
                                </m:e>
                              </m:rad>
                            </m:den>
                          </m:f>
                          <m:r>
                            <a:rPr lang="en-GB" sz="3200" i="1">
                              <a:latin typeface="Cambria Math" panose="02040503050406030204" pitchFamily="18" charset="0"/>
                            </a:rPr>
                            <m:t>|</m:t>
                          </m:r>
                          <m:r>
                            <a:rPr lang="en-GB" sz="3200" b="0" i="1" smtClean="0">
                              <a:latin typeface="Cambria Math" panose="02040503050406030204" pitchFamily="18" charset="0"/>
                            </a:rPr>
                            <m:t>1</m:t>
                          </m:r>
                          <m:r>
                            <m:rPr>
                              <m:nor/>
                            </m:rPr>
                            <a:rPr lang="en-US" sz="3200" dirty="0"/>
                            <m:t>〉</m:t>
                          </m:r>
                        </m:oMath>
                      </m:oMathPara>
                    </a14:m>
                    <a:endParaRPr lang="en-US" sz="3200"/>
                  </a:p>
                </p:txBody>
              </p:sp>
            </mc:Choice>
            <mc:Fallback xmlns="">
              <p:sp>
                <p:nvSpPr>
                  <p:cNvPr id="8" name="Rectangle 7">
                    <a:extLst>
                      <a:ext uri="{FF2B5EF4-FFF2-40B4-BE49-F238E27FC236}">
                        <a16:creationId xmlns:a16="http://schemas.microsoft.com/office/drawing/2014/main" id="{08609654-152A-4802-8592-85A318BFC729}"/>
                      </a:ext>
                    </a:extLst>
                  </p:cNvPr>
                  <p:cNvSpPr>
                    <a:spLocks noRot="1" noChangeAspect="1" noMove="1" noResize="1" noEditPoints="1" noAdjustHandles="1" noChangeArrowheads="1" noChangeShapeType="1" noTextEdit="1"/>
                  </p:cNvSpPr>
                  <p:nvPr/>
                </p:nvSpPr>
                <p:spPr>
                  <a:xfrm>
                    <a:off x="4657645" y="2688560"/>
                    <a:ext cx="2926379" cy="1109663"/>
                  </a:xfrm>
                  <a:prstGeom prst="rect">
                    <a:avLst/>
                  </a:prstGeom>
                  <a:blipFill>
                    <a:blip r:embed="rId5"/>
                    <a:stretch>
                      <a:fillRect/>
                    </a:stretch>
                  </a:blipFill>
                </p:spPr>
                <p:txBody>
                  <a:bodyPr/>
                  <a:lstStyle/>
                  <a:p>
                    <a:r>
                      <a:rPr lang="en-GB">
                        <a:noFill/>
                      </a:rPr>
                      <a:t> </a:t>
                    </a:r>
                  </a:p>
                </p:txBody>
              </p:sp>
            </mc:Fallback>
          </mc:AlternateContent>
        </p:grpSp>
        <p:cxnSp>
          <p:nvCxnSpPr>
            <p:cNvPr id="11" name="Straight Arrow Connector 10">
              <a:extLst>
                <a:ext uri="{FF2B5EF4-FFF2-40B4-BE49-F238E27FC236}">
                  <a16:creationId xmlns:a16="http://schemas.microsoft.com/office/drawing/2014/main" id="{A9DBB57F-C821-46E6-831D-029C3682BD26}"/>
                </a:ext>
              </a:extLst>
            </p:cNvPr>
            <p:cNvCxnSpPr>
              <a:cxnSpLocks/>
            </p:cNvCxnSpPr>
            <p:nvPr/>
          </p:nvCxnSpPr>
          <p:spPr>
            <a:xfrm flipH="1">
              <a:off x="7584024" y="3269666"/>
              <a:ext cx="914399" cy="0"/>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9FBE55-E0E8-4E6A-A45E-5D672F8C7FB5}"/>
                </a:ext>
              </a:extLst>
            </p:cNvPr>
            <p:cNvSpPr txBox="1"/>
            <p:nvPr/>
          </p:nvSpPr>
          <p:spPr>
            <a:xfrm>
              <a:off x="8498423" y="2955734"/>
              <a:ext cx="3092000"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latin typeface="+mj-lt"/>
                </a:rPr>
                <a:t>Not a measurement!</a:t>
              </a:r>
            </a:p>
          </p:txBody>
        </p:sp>
      </p:grpSp>
    </p:spTree>
    <p:extLst>
      <p:ext uri="{BB962C8B-B14F-4D97-AF65-F5344CB8AC3E}">
        <p14:creationId xmlns:p14="http://schemas.microsoft.com/office/powerpoint/2010/main" val="2936776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94C97-FEF2-4C62-9DCD-C433C885D9C9}"/>
              </a:ext>
            </a:extLst>
          </p:cNvPr>
          <p:cNvSpPr/>
          <p:nvPr/>
        </p:nvSpPr>
        <p:spPr bwMode="auto">
          <a:xfrm>
            <a:off x="3182202" y="2279176"/>
            <a:ext cx="5827595" cy="2299648"/>
          </a:xfrm>
          <a:prstGeom prst="rect">
            <a:avLst/>
          </a:prstGeom>
          <a:solidFill>
            <a:schemeClr val="accent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5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Entanglement</a:t>
            </a:r>
          </a:p>
        </p:txBody>
      </p:sp>
      <p:sp>
        <p:nvSpPr>
          <p:cNvPr id="4" name="Rectangle 3">
            <a:extLst>
              <a:ext uri="{FF2B5EF4-FFF2-40B4-BE49-F238E27FC236}">
                <a16:creationId xmlns:a16="http://schemas.microsoft.com/office/drawing/2014/main" id="{54C964BE-2B80-4C1B-85B3-0D9A96D22DEC}"/>
              </a:ext>
            </a:extLst>
          </p:cNvPr>
          <p:cNvSpPr/>
          <p:nvPr/>
        </p:nvSpPr>
        <p:spPr bwMode="auto">
          <a:xfrm>
            <a:off x="7344696" y="6371302"/>
            <a:ext cx="4957914" cy="4866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rgbClr val="FFFFFF"/>
                </a:solidFill>
                <a:effectLst/>
                <a:uLnTx/>
                <a:uFillTx/>
                <a:latin typeface="Segoe UI"/>
                <a:ea typeface="+mn-ea"/>
                <a:cs typeface="+mn-cs"/>
              </a:rPr>
              <a:t>Image credit: https://commons.wikimedia.org/wiki/</a:t>
            </a:r>
            <a:r>
              <a:rPr kumimoji="0" lang="en-GB" sz="1100" b="0" i="0" u="none" strike="noStrike" kern="1200" cap="none" spc="0" normalizeH="0" baseline="0" noProof="0" err="1">
                <a:ln>
                  <a:noFill/>
                </a:ln>
                <a:solidFill>
                  <a:srgbClr val="FFFFFF"/>
                </a:solidFill>
                <a:effectLst/>
                <a:uLnTx/>
                <a:uFillTx/>
                <a:latin typeface="Segoe UI"/>
                <a:ea typeface="+mn-ea"/>
                <a:cs typeface="+mn-cs"/>
              </a:rPr>
              <a:t>File:Fils_électriques.JPG</a:t>
            </a:r>
            <a:endParaRPr kumimoji="0" lang="en-GB" sz="11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rgbClr val="FFFFFF"/>
                </a:solidFill>
                <a:effectLst/>
                <a:uLnTx/>
                <a:uFillTx/>
                <a:latin typeface="Segoe UI"/>
                <a:ea typeface="+mn-ea"/>
                <a:cs typeface="+mn-cs"/>
              </a:rPr>
              <a:t>License: https://creativecommons.org/licenses/by-sa/4.0/</a:t>
            </a:r>
          </a:p>
        </p:txBody>
      </p:sp>
    </p:spTree>
    <p:extLst>
      <p:ext uri="{BB962C8B-B14F-4D97-AF65-F5344CB8AC3E}">
        <p14:creationId xmlns:p14="http://schemas.microsoft.com/office/powerpoint/2010/main" val="13581614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C964BE-2B80-4C1B-85B3-0D9A96D22DEC}"/>
              </a:ext>
            </a:extLst>
          </p:cNvPr>
          <p:cNvSpPr/>
          <p:nvPr/>
        </p:nvSpPr>
        <p:spPr bwMode="auto">
          <a:xfrm>
            <a:off x="7344696" y="6371302"/>
            <a:ext cx="4957914" cy="4866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rgbClr val="FFFFFF"/>
                </a:solidFill>
                <a:effectLst/>
                <a:uLnTx/>
                <a:uFillTx/>
                <a:latin typeface="Segoe UI"/>
                <a:ea typeface="+mn-ea"/>
                <a:cs typeface="+mn-cs"/>
              </a:rPr>
              <a:t>Image credit: https://commons.wikimedia.org/wiki/</a:t>
            </a:r>
            <a:r>
              <a:rPr kumimoji="0" lang="en-GB" sz="1100" b="0" i="0" u="none" strike="noStrike" kern="1200" cap="none" spc="0" normalizeH="0" baseline="0" noProof="0" err="1">
                <a:ln>
                  <a:noFill/>
                </a:ln>
                <a:solidFill>
                  <a:srgbClr val="FFFFFF"/>
                </a:solidFill>
                <a:effectLst/>
                <a:uLnTx/>
                <a:uFillTx/>
                <a:latin typeface="Segoe UI"/>
                <a:ea typeface="+mn-ea"/>
                <a:cs typeface="+mn-cs"/>
              </a:rPr>
              <a:t>File:Fils_électriques.JPG</a:t>
            </a:r>
            <a:endParaRPr kumimoji="0" lang="en-GB" sz="11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rgbClr val="FFFFFF"/>
                </a:solidFill>
                <a:effectLst/>
                <a:uLnTx/>
                <a:uFillTx/>
                <a:latin typeface="Segoe UI"/>
                <a:ea typeface="+mn-ea"/>
                <a:cs typeface="+mn-cs"/>
              </a:rPr>
              <a:t>License: https://creativecommons.org/licenses/by-sa/4.0/</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B36F009-05EB-450C-B464-E0B83E867679}"/>
                  </a:ext>
                </a:extLst>
              </p:cNvPr>
              <p:cNvSpPr/>
              <p:nvPr/>
            </p:nvSpPr>
            <p:spPr bwMode="auto">
              <a:xfrm>
                <a:off x="3182201" y="2279176"/>
                <a:ext cx="5827595" cy="2299648"/>
              </a:xfrm>
              <a:prstGeom prst="rect">
                <a:avLst/>
              </a:prstGeom>
              <a:solidFill>
                <a:schemeClr val="accent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a:ea typeface="+mn-ea"/>
                    <a:cs typeface="+mn-cs"/>
                  </a:rPr>
                  <a:t> </a:t>
                </a:r>
                <a14:m>
                  <m:oMath xmlns:m="http://schemas.openxmlformats.org/officeDocument/2006/math">
                    <m:f>
                      <m:fPr>
                        <m:ctrlPr>
                          <a:rPr kumimoji="0" lang="el-GR" sz="54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m:t>
                        </m:r>
                      </m:num>
                      <m:den>
                        <m:r>
                          <a:rPr kumimoji="0" lang="el-GR" sz="5400" b="0"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m:t>√</m:t>
                        </m:r>
                        <m:r>
                          <a:rPr kumimoji="0" lang="en-US" sz="5400" b="0"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m:t>2</m:t>
                        </m:r>
                      </m:den>
                    </m:f>
                  </m:oMath>
                </a14:m>
                <a:r>
                  <a:rPr kumimoji="0" lang="en-US" sz="5400" b="0" i="0" u="none" strike="noStrike" kern="1200" cap="none" spc="0" normalizeH="0" baseline="0" noProof="0">
                    <a:ln>
                      <a:noFill/>
                    </a:ln>
                    <a:solidFill>
                      <a:srgbClr val="FFFFFF"/>
                    </a:solidFill>
                    <a:effectLst/>
                    <a:uLnTx/>
                    <a:uFillTx/>
                    <a:latin typeface="Segoe UI"/>
                    <a:ea typeface="+mn-ea"/>
                    <a:cs typeface="+mn-cs"/>
                  </a:rPr>
                  <a:t> |00〉 + </a:t>
                </a:r>
                <a14:m>
                  <m:oMath xmlns:m="http://schemas.openxmlformats.org/officeDocument/2006/math">
                    <m:f>
                      <m:fPr>
                        <m:ctrlPr>
                          <a:rPr kumimoji="0" lang="el-GR" sz="54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dirty="0">
                            <a:ln>
                              <a:noFill/>
                            </a:ln>
                            <a:solidFill>
                              <a:srgbClr val="FFFFFF"/>
                            </a:solidFill>
                            <a:effectLst/>
                            <a:uLnTx/>
                            <a:uFillTx/>
                            <a:latin typeface="Cambria Math" panose="02040503050406030204" pitchFamily="18" charset="0"/>
                            <a:ea typeface="+mn-ea"/>
                            <a:cs typeface="+mn-cs"/>
                          </a:rPr>
                          <m:t>1</m:t>
                        </m:r>
                      </m:num>
                      <m:den>
                        <m:r>
                          <a:rPr kumimoji="0" lang="el-GR" sz="5400" b="0"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m:t>√</m:t>
                        </m:r>
                        <m:r>
                          <a:rPr kumimoji="0" lang="en-US" sz="5400" b="0" i="1"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m:t>2</m:t>
                        </m:r>
                      </m:den>
                    </m:f>
                  </m:oMath>
                </a14:m>
                <a:r>
                  <a:rPr kumimoji="0" lang="en-US" sz="5400" b="0" i="0" u="none" strike="noStrike" kern="1200" cap="none" spc="0" normalizeH="0" baseline="0" noProof="0">
                    <a:ln>
                      <a:noFill/>
                    </a:ln>
                    <a:solidFill>
                      <a:srgbClr val="FFFFFF"/>
                    </a:solidFill>
                    <a:effectLst/>
                    <a:uLnTx/>
                    <a:uFillTx/>
                    <a:latin typeface="Segoe UI"/>
                    <a:ea typeface="+mn-ea"/>
                    <a:cs typeface="+mn-cs"/>
                  </a:rPr>
                  <a:t> |11〉</a:t>
                </a:r>
              </a:p>
            </p:txBody>
          </p:sp>
        </mc:Choice>
        <mc:Fallback xmlns="">
          <p:sp>
            <p:nvSpPr>
              <p:cNvPr id="5" name="Rectangle 4">
                <a:extLst>
                  <a:ext uri="{FF2B5EF4-FFF2-40B4-BE49-F238E27FC236}">
                    <a16:creationId xmlns:a16="http://schemas.microsoft.com/office/drawing/2014/main" id="{BB36F009-05EB-450C-B464-E0B83E867679}"/>
                  </a:ext>
                </a:extLst>
              </p:cNvPr>
              <p:cNvSpPr>
                <a:spLocks noRot="1" noChangeAspect="1" noMove="1" noResize="1" noEditPoints="1" noAdjustHandles="1" noChangeArrowheads="1" noChangeShapeType="1" noTextEdit="1"/>
              </p:cNvSpPr>
              <p:nvPr/>
            </p:nvSpPr>
            <p:spPr bwMode="auto">
              <a:xfrm>
                <a:off x="3182201" y="2279176"/>
                <a:ext cx="5827595" cy="2299648"/>
              </a:xfrm>
              <a:prstGeom prst="rect">
                <a:avLst/>
              </a:prstGeom>
              <a:blipFill>
                <a:blip r:embed="rId4"/>
                <a:stretch>
                  <a:fillRect/>
                </a:stretch>
              </a:blipFill>
              <a:ln>
                <a:noFill/>
                <a:headEnd type="none" w="med" len="med"/>
                <a:tailEnd type="none" w="med" len="med"/>
              </a:ln>
              <a:effectLst/>
            </p:spPr>
            <p:txBody>
              <a:bodyPr/>
              <a:lstStyle/>
              <a:p>
                <a:r>
                  <a:rPr lang="en-GB">
                    <a:noFill/>
                  </a:rPr>
                  <a:t> </a:t>
                </a:r>
              </a:p>
            </p:txBody>
          </p:sp>
        </mc:Fallback>
      </mc:AlternateContent>
    </p:spTree>
    <p:extLst>
      <p:ext uri="{BB962C8B-B14F-4D97-AF65-F5344CB8AC3E}">
        <p14:creationId xmlns:p14="http://schemas.microsoft.com/office/powerpoint/2010/main" val="30736587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AEBE1-B9FA-478F-81DD-8A75ECE86619}"/>
              </a:ext>
            </a:extLst>
          </p:cNvPr>
          <p:cNvSpPr txBox="1"/>
          <p:nvPr/>
        </p:nvSpPr>
        <p:spPr>
          <a:xfrm>
            <a:off x="1257300" y="2314575"/>
            <a:ext cx="1416093"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bg1"/>
                </a:solidFill>
                <a:latin typeface="+mj-lt"/>
              </a:rPr>
              <a:t>Scalable</a:t>
            </a:r>
          </a:p>
        </p:txBody>
      </p:sp>
      <p:sp>
        <p:nvSpPr>
          <p:cNvPr id="3" name="TextBox 2">
            <a:extLst>
              <a:ext uri="{FF2B5EF4-FFF2-40B4-BE49-F238E27FC236}">
                <a16:creationId xmlns:a16="http://schemas.microsoft.com/office/drawing/2014/main" id="{FBF11255-DB98-4F5B-9491-19DB7CF3BF96}"/>
              </a:ext>
            </a:extLst>
          </p:cNvPr>
          <p:cNvSpPr txBox="1"/>
          <p:nvPr/>
        </p:nvSpPr>
        <p:spPr>
          <a:xfrm>
            <a:off x="6906078" y="904875"/>
            <a:ext cx="1637564"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bg1"/>
                </a:solidFill>
                <a:latin typeface="+mj-lt"/>
              </a:rPr>
              <a:t>Easy reset</a:t>
            </a:r>
          </a:p>
        </p:txBody>
      </p:sp>
      <p:sp>
        <p:nvSpPr>
          <p:cNvPr id="4" name="TextBox 3">
            <a:extLst>
              <a:ext uri="{FF2B5EF4-FFF2-40B4-BE49-F238E27FC236}">
                <a16:creationId xmlns:a16="http://schemas.microsoft.com/office/drawing/2014/main" id="{CA091705-435B-4AF7-AC70-B49FCEDC9EC2}"/>
              </a:ext>
            </a:extLst>
          </p:cNvPr>
          <p:cNvSpPr txBox="1"/>
          <p:nvPr/>
        </p:nvSpPr>
        <p:spPr>
          <a:xfrm>
            <a:off x="9096828" y="2209800"/>
            <a:ext cx="1200970"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bg1"/>
                </a:solidFill>
                <a:latin typeface="+mj-lt"/>
              </a:rPr>
              <a:t>Stable</a:t>
            </a:r>
          </a:p>
        </p:txBody>
      </p:sp>
      <p:sp>
        <p:nvSpPr>
          <p:cNvPr id="5" name="TextBox 4">
            <a:extLst>
              <a:ext uri="{FF2B5EF4-FFF2-40B4-BE49-F238E27FC236}">
                <a16:creationId xmlns:a16="http://schemas.microsoft.com/office/drawing/2014/main" id="{D7EB9F3B-58BD-4685-8568-9A32C0456548}"/>
              </a:ext>
            </a:extLst>
          </p:cNvPr>
          <p:cNvSpPr txBox="1"/>
          <p:nvPr/>
        </p:nvSpPr>
        <p:spPr>
          <a:xfrm>
            <a:off x="571500" y="4829175"/>
            <a:ext cx="1529714"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bg1"/>
                </a:solidFill>
                <a:latin typeface="+mj-lt"/>
              </a:rPr>
              <a:t>Universal</a:t>
            </a:r>
          </a:p>
        </p:txBody>
      </p:sp>
      <p:sp>
        <p:nvSpPr>
          <p:cNvPr id="7" name="TextBox 6">
            <a:extLst>
              <a:ext uri="{FF2B5EF4-FFF2-40B4-BE49-F238E27FC236}">
                <a16:creationId xmlns:a16="http://schemas.microsoft.com/office/drawing/2014/main" id="{59476026-3314-408B-AEDC-57E7A53085F1}"/>
              </a:ext>
            </a:extLst>
          </p:cNvPr>
          <p:cNvSpPr txBox="1"/>
          <p:nvPr/>
        </p:nvSpPr>
        <p:spPr>
          <a:xfrm>
            <a:off x="9499487" y="4394922"/>
            <a:ext cx="1799210" cy="614014"/>
          </a:xfrm>
          <a:prstGeom prst="rect">
            <a:avLst/>
          </a:prstGeom>
          <a:noFill/>
        </p:spPr>
        <p:txBody>
          <a:bodyPr wrap="none" lIns="182880" tIns="146304" rIns="182880" bIns="146304" rtlCol="0">
            <a:spAutoFit/>
          </a:bodyPr>
          <a:lstStyle/>
          <a:p>
            <a:pPr>
              <a:lnSpc>
                <a:spcPct val="90000"/>
              </a:lnSpc>
              <a:spcAft>
                <a:spcPts val="600"/>
              </a:spcAft>
            </a:pPr>
            <a:r>
              <a:rPr lang="en-GB" sz="2300">
                <a:solidFill>
                  <a:schemeClr val="bg1"/>
                </a:solidFill>
                <a:latin typeface="+mj-lt"/>
              </a:rPr>
              <a:t>Measurable</a:t>
            </a:r>
          </a:p>
        </p:txBody>
      </p:sp>
      <p:pic>
        <p:nvPicPr>
          <p:cNvPr id="14" name="Picture 13" descr="A picture containing object&#10;&#10;Description generated with very high confidence">
            <a:extLst>
              <a:ext uri="{FF2B5EF4-FFF2-40B4-BE49-F238E27FC236}">
                <a16:creationId xmlns:a16="http://schemas.microsoft.com/office/drawing/2014/main" id="{8989A40A-0698-4F4D-B0A7-0165B883A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16" name="Picture 15">
            <a:extLst>
              <a:ext uri="{FF2B5EF4-FFF2-40B4-BE49-F238E27FC236}">
                <a16:creationId xmlns:a16="http://schemas.microsoft.com/office/drawing/2014/main" id="{BF722B11-2B88-437C-A3DB-5F029EFF0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22" name="Picture 21">
            <a:extLst>
              <a:ext uri="{FF2B5EF4-FFF2-40B4-BE49-F238E27FC236}">
                <a16:creationId xmlns:a16="http://schemas.microsoft.com/office/drawing/2014/main" id="{854C53F0-CA53-4212-B3B2-314AAE8AB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 y="428"/>
            <a:ext cx="12190476" cy="6857142"/>
          </a:xfrm>
          <a:prstGeom prst="rect">
            <a:avLst/>
          </a:prstGeom>
        </p:spPr>
      </p:pic>
      <p:sp>
        <p:nvSpPr>
          <p:cNvPr id="6" name="TextBox 5">
            <a:extLst>
              <a:ext uri="{FF2B5EF4-FFF2-40B4-BE49-F238E27FC236}">
                <a16:creationId xmlns:a16="http://schemas.microsoft.com/office/drawing/2014/main" id="{7DF74013-39F6-4931-9431-129E4F7231C1}"/>
              </a:ext>
            </a:extLst>
          </p:cNvPr>
          <p:cNvSpPr txBox="1"/>
          <p:nvPr/>
        </p:nvSpPr>
        <p:spPr>
          <a:xfrm>
            <a:off x="7081221" y="4238115"/>
            <a:ext cx="1754326" cy="572464"/>
          </a:xfrm>
          <a:prstGeom prst="rect">
            <a:avLst/>
          </a:prstGeom>
          <a:noFill/>
        </p:spPr>
        <p:txBody>
          <a:bodyPr wrap="none" lIns="182880" tIns="146304" rIns="182880" bIns="146304" rtlCol="0">
            <a:spAutoFit/>
          </a:bodyPr>
          <a:lstStyle/>
          <a:p>
            <a:pPr>
              <a:lnSpc>
                <a:spcPct val="90000"/>
              </a:lnSpc>
              <a:spcAft>
                <a:spcPts val="600"/>
              </a:spcAft>
            </a:pPr>
            <a:r>
              <a:rPr lang="en-GB" sz="2000">
                <a:solidFill>
                  <a:schemeClr val="accent3">
                    <a:lumMod val="60000"/>
                    <a:lumOff val="40000"/>
                  </a:schemeClr>
                </a:solidFill>
                <a:latin typeface="+mj-lt"/>
              </a:rPr>
              <a:t>Data transfer</a:t>
            </a:r>
          </a:p>
        </p:txBody>
      </p:sp>
      <p:sp>
        <p:nvSpPr>
          <p:cNvPr id="11" name="TextBox 10">
            <a:extLst>
              <a:ext uri="{FF2B5EF4-FFF2-40B4-BE49-F238E27FC236}">
                <a16:creationId xmlns:a16="http://schemas.microsoft.com/office/drawing/2014/main" id="{60F171BD-6332-41E8-8F14-78B6D5010A0B}"/>
              </a:ext>
            </a:extLst>
          </p:cNvPr>
          <p:cNvSpPr txBox="1"/>
          <p:nvPr/>
        </p:nvSpPr>
        <p:spPr>
          <a:xfrm>
            <a:off x="5056369" y="1396336"/>
            <a:ext cx="1578894" cy="572464"/>
          </a:xfrm>
          <a:prstGeom prst="rect">
            <a:avLst/>
          </a:prstGeom>
          <a:noFill/>
        </p:spPr>
        <p:txBody>
          <a:bodyPr wrap="none" lIns="182880" tIns="146304" rIns="182880" bIns="146304" rtlCol="0">
            <a:spAutoFit/>
          </a:bodyPr>
          <a:lstStyle/>
          <a:p>
            <a:pPr>
              <a:lnSpc>
                <a:spcPct val="90000"/>
              </a:lnSpc>
              <a:spcAft>
                <a:spcPts val="600"/>
              </a:spcAft>
            </a:pPr>
            <a:r>
              <a:rPr lang="en-GB" sz="2000">
                <a:solidFill>
                  <a:schemeClr val="accent3">
                    <a:lumMod val="60000"/>
                    <a:lumOff val="40000"/>
                  </a:schemeClr>
                </a:solidFill>
                <a:latin typeface="+mj-lt"/>
              </a:rPr>
              <a:t>Conversion</a:t>
            </a:r>
          </a:p>
        </p:txBody>
      </p:sp>
    </p:spTree>
    <p:extLst>
      <p:ext uri="{BB962C8B-B14F-4D97-AF65-F5344CB8AC3E}">
        <p14:creationId xmlns:p14="http://schemas.microsoft.com/office/powerpoint/2010/main" val="261309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500"/>
                                        <p:tgtEl>
                                          <p:spTgt spid="16"/>
                                        </p:tgtEl>
                                      </p:cBhvr>
                                    </p:animEffect>
                                  </p:childTnLst>
                                </p:cTn>
                              </p:par>
                            </p:childTnLst>
                          </p:cTn>
                        </p:par>
                        <p:par>
                          <p:cTn id="11" fill="hold">
                            <p:stCondLst>
                              <p:cond delay="1500"/>
                            </p:stCondLst>
                            <p:childTnLst>
                              <p:par>
                                <p:cTn id="12" presetID="10" presetClass="entr" presetSubtype="0" fill="hold" nodeType="after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A1D9A1F-A18A-4563-AE80-6848A81B9F65}"/>
              </a:ext>
            </a:extLst>
          </p:cNvPr>
          <p:cNvGrpSpPr/>
          <p:nvPr/>
        </p:nvGrpSpPr>
        <p:grpSpPr>
          <a:xfrm>
            <a:off x="1081503" y="1512632"/>
            <a:ext cx="9190794" cy="3832736"/>
            <a:chOff x="-124632" y="3103095"/>
            <a:chExt cx="9190794" cy="3832736"/>
          </a:xfrm>
        </p:grpSpPr>
        <p:pic>
          <p:nvPicPr>
            <p:cNvPr id="4" name="Picture 3">
              <a:extLst>
                <a:ext uri="{FF2B5EF4-FFF2-40B4-BE49-F238E27FC236}">
                  <a16:creationId xmlns:a16="http://schemas.microsoft.com/office/drawing/2014/main" id="{9F2F3BC3-19A0-4BD0-8824-77A0AFE5E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32" y="3103095"/>
              <a:ext cx="9190794" cy="3555737"/>
            </a:xfrm>
            <a:prstGeom prst="rect">
              <a:avLst/>
            </a:prstGeom>
          </p:spPr>
        </p:pic>
        <p:sp>
          <p:nvSpPr>
            <p:cNvPr id="6" name="TextBox 5">
              <a:extLst>
                <a:ext uri="{FF2B5EF4-FFF2-40B4-BE49-F238E27FC236}">
                  <a16:creationId xmlns:a16="http://schemas.microsoft.com/office/drawing/2014/main" id="{889B6E4F-6CA0-42B7-9C40-BB3C1ACC699C}"/>
                </a:ext>
              </a:extLst>
            </p:cNvPr>
            <p:cNvSpPr txBox="1"/>
            <p:nvPr/>
          </p:nvSpPr>
          <p:spPr>
            <a:xfrm>
              <a:off x="3352360" y="6658832"/>
              <a:ext cx="3075009" cy="276999"/>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505050"/>
                  </a:solidFill>
                  <a:effectLst/>
                  <a:uLnTx/>
                  <a:uFillTx/>
                  <a:latin typeface="Segoe UI Light"/>
                  <a:ea typeface="+mn-ea"/>
                  <a:cs typeface="Helvetica" pitchFamily="34" charset="0"/>
                </a:rPr>
                <a:t>Image adapted from Nielsen &amp; Chuang, 2010</a:t>
              </a:r>
            </a:p>
          </p:txBody>
        </p:sp>
      </p:grpSp>
      <p:grpSp>
        <p:nvGrpSpPr>
          <p:cNvPr id="2" name="Group 1">
            <a:extLst>
              <a:ext uri="{FF2B5EF4-FFF2-40B4-BE49-F238E27FC236}">
                <a16:creationId xmlns:a16="http://schemas.microsoft.com/office/drawing/2014/main" id="{ABA6E71D-3516-4112-8797-A56F936EC3E7}"/>
              </a:ext>
            </a:extLst>
          </p:cNvPr>
          <p:cNvGrpSpPr/>
          <p:nvPr/>
        </p:nvGrpSpPr>
        <p:grpSpPr>
          <a:xfrm>
            <a:off x="1" y="0"/>
            <a:ext cx="12192000" cy="6858000"/>
            <a:chOff x="1" y="0"/>
            <a:chExt cx="12192000" cy="6858000"/>
          </a:xfrm>
        </p:grpSpPr>
        <p:grpSp>
          <p:nvGrpSpPr>
            <p:cNvPr id="14" name="Group 13">
              <a:extLst>
                <a:ext uri="{FF2B5EF4-FFF2-40B4-BE49-F238E27FC236}">
                  <a16:creationId xmlns:a16="http://schemas.microsoft.com/office/drawing/2014/main" id="{6FA0E145-546A-4DB5-888D-DBA801A8018B}"/>
                </a:ext>
              </a:extLst>
            </p:cNvPr>
            <p:cNvGrpSpPr/>
            <p:nvPr/>
          </p:nvGrpSpPr>
          <p:grpSpPr>
            <a:xfrm>
              <a:off x="1" y="0"/>
              <a:ext cx="12192000" cy="6858000"/>
              <a:chOff x="-326252" y="0"/>
              <a:chExt cx="12192000" cy="6858000"/>
            </a:xfrm>
          </p:grpSpPr>
          <p:pic>
            <p:nvPicPr>
              <p:cNvPr id="11" name="Picture 10" descr="A picture containing indoor, shelf&#10;&#10;Description generated with high confidence">
                <a:extLst>
                  <a:ext uri="{FF2B5EF4-FFF2-40B4-BE49-F238E27FC236}">
                    <a16:creationId xmlns:a16="http://schemas.microsoft.com/office/drawing/2014/main" id="{F030D9D7-D023-4D5C-9B5E-83F174F815DB}"/>
                  </a:ext>
                </a:extLst>
              </p:cNvPr>
              <p:cNvPicPr>
                <a:picLocks noChangeAspect="1"/>
              </p:cNvPicPr>
              <p:nvPr/>
            </p:nvPicPr>
            <p:blipFill rotWithShape="1">
              <a:blip r:embed="rId4">
                <a:extLst>
                  <a:ext uri="{28A0092B-C50C-407E-A947-70E740481C1C}">
                    <a14:useLocalDpi xmlns:a14="http://schemas.microsoft.com/office/drawing/2010/main" val="0"/>
                  </a:ext>
                </a:extLst>
              </a:blip>
              <a:srcRect l="4791" r="5353"/>
              <a:stretch/>
            </p:blipFill>
            <p:spPr>
              <a:xfrm>
                <a:off x="-326252" y="0"/>
                <a:ext cx="12192000" cy="6858000"/>
              </a:xfrm>
              <a:prstGeom prst="rect">
                <a:avLst/>
              </a:prstGeom>
            </p:spPr>
          </p:pic>
          <p:pic>
            <p:nvPicPr>
              <p:cNvPr id="13" name="Picture 12" descr="A picture containing object&#10;&#10;Description generated with high confidence">
                <a:extLst>
                  <a:ext uri="{FF2B5EF4-FFF2-40B4-BE49-F238E27FC236}">
                    <a16:creationId xmlns:a16="http://schemas.microsoft.com/office/drawing/2014/main" id="{79E2E7EA-15AF-415E-BF31-FACD4063D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190" y="4464421"/>
                <a:ext cx="3971109" cy="1761893"/>
              </a:xfrm>
              <a:prstGeom prst="rect">
                <a:avLst/>
              </a:prstGeom>
            </p:spPr>
          </p:pic>
        </p:grpSp>
        <p:sp>
          <p:nvSpPr>
            <p:cNvPr id="16" name="Rectangle 15">
              <a:extLst>
                <a:ext uri="{FF2B5EF4-FFF2-40B4-BE49-F238E27FC236}">
                  <a16:creationId xmlns:a16="http://schemas.microsoft.com/office/drawing/2014/main" id="{C5768244-D1D8-4316-BDF0-68B0B3B9A21A}"/>
                </a:ext>
              </a:extLst>
            </p:cNvPr>
            <p:cNvSpPr/>
            <p:nvPr/>
          </p:nvSpPr>
          <p:spPr bwMode="auto">
            <a:xfrm>
              <a:off x="3094394" y="6581001"/>
              <a:ext cx="600321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rgbClr val="FFFFFF"/>
                  </a:solidFill>
                  <a:effectLst/>
                  <a:uLnTx/>
                  <a:uFillTx/>
                  <a:latin typeface="Segoe UI Light"/>
                  <a:ea typeface="+mn-ea"/>
                  <a:cs typeface="+mn-cs"/>
                </a:rPr>
                <a:t>Image credit: https://www2.physics.ox.ac.uk/research/ion-trap-quantum-computing-group</a:t>
              </a:r>
            </a:p>
          </p:txBody>
        </p:sp>
      </p:grpSp>
    </p:spTree>
    <p:extLst>
      <p:ext uri="{BB962C8B-B14F-4D97-AF65-F5344CB8AC3E}">
        <p14:creationId xmlns:p14="http://schemas.microsoft.com/office/powerpoint/2010/main" val="4139218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9DBC77-92C1-4046-8064-D0ACD1C8C9C8}"/>
              </a:ext>
            </a:extLst>
          </p:cNvPr>
          <p:cNvSpPr/>
          <p:nvPr/>
        </p:nvSpPr>
        <p:spPr bwMode="auto">
          <a:xfrm>
            <a:off x="0" y="2744785"/>
            <a:ext cx="12192000" cy="6151565"/>
          </a:xfrm>
          <a:prstGeom prst="rect">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F7021A4C-7479-4B59-A314-B09B7FC53AFA}"/>
              </a:ext>
            </a:extLst>
          </p:cNvPr>
          <p:cNvSpPr txBox="1"/>
          <p:nvPr/>
        </p:nvSpPr>
        <p:spPr>
          <a:xfrm>
            <a:off x="1844439" y="2445891"/>
            <a:ext cx="5664051" cy="1334211"/>
          </a:xfrm>
          <a:prstGeom prst="rect">
            <a:avLst/>
          </a:prstGeom>
          <a:noFill/>
        </p:spPr>
        <p:txBody>
          <a:bodyPr wrap="none" lIns="182880" tIns="146304" rIns="182880" bIns="146304" rtlCol="0">
            <a:spAutoFit/>
          </a:bodyPr>
          <a:lstStyle/>
          <a:p>
            <a:pPr>
              <a:lnSpc>
                <a:spcPct val="90000"/>
              </a:lnSpc>
              <a:spcAft>
                <a:spcPts val="600"/>
              </a:spcAft>
            </a:pPr>
            <a:r>
              <a:rPr lang="en-GB" sz="7500">
                <a:solidFill>
                  <a:srgbClr val="0078D7"/>
                </a:solidFill>
                <a:latin typeface="+mj-lt"/>
              </a:rPr>
              <a:t>COMPUTING</a:t>
            </a:r>
          </a:p>
        </p:txBody>
      </p:sp>
      <p:grpSp>
        <p:nvGrpSpPr>
          <p:cNvPr id="7" name="Group 6">
            <a:extLst>
              <a:ext uri="{FF2B5EF4-FFF2-40B4-BE49-F238E27FC236}">
                <a16:creationId xmlns:a16="http://schemas.microsoft.com/office/drawing/2014/main" id="{639B2AEA-7A77-4460-ADBD-7E1358F46B90}"/>
              </a:ext>
            </a:extLst>
          </p:cNvPr>
          <p:cNvGrpSpPr/>
          <p:nvPr/>
        </p:nvGrpSpPr>
        <p:grpSpPr>
          <a:xfrm>
            <a:off x="183796" y="1802339"/>
            <a:ext cx="4891596" cy="1334211"/>
            <a:chOff x="190146" y="1808689"/>
            <a:chExt cx="4891596" cy="1334211"/>
          </a:xfrm>
        </p:grpSpPr>
        <p:sp>
          <p:nvSpPr>
            <p:cNvPr id="2" name="TextBox 1">
              <a:extLst>
                <a:ext uri="{FF2B5EF4-FFF2-40B4-BE49-F238E27FC236}">
                  <a16:creationId xmlns:a16="http://schemas.microsoft.com/office/drawing/2014/main" id="{C05813F8-DAFB-4B29-B8D8-33D8381599B7}"/>
                </a:ext>
              </a:extLst>
            </p:cNvPr>
            <p:cNvSpPr txBox="1"/>
            <p:nvPr/>
          </p:nvSpPr>
          <p:spPr>
            <a:xfrm>
              <a:off x="190146" y="1808689"/>
              <a:ext cx="4891596" cy="1334211"/>
            </a:xfrm>
            <a:prstGeom prst="rect">
              <a:avLst/>
            </a:prstGeom>
            <a:noFill/>
          </p:spPr>
          <p:txBody>
            <a:bodyPr wrap="none" lIns="182880" tIns="146304" rIns="182880" bIns="146304" rtlCol="0">
              <a:spAutoFit/>
            </a:bodyPr>
            <a:lstStyle/>
            <a:p>
              <a:pPr>
                <a:lnSpc>
                  <a:spcPct val="90000"/>
                </a:lnSpc>
                <a:spcAft>
                  <a:spcPts val="600"/>
                </a:spcAft>
              </a:pPr>
              <a:r>
                <a:rPr lang="en-GB" sz="7500">
                  <a:solidFill>
                    <a:srgbClr val="282828"/>
                  </a:solidFill>
                  <a:latin typeface="+mj-lt"/>
                </a:rPr>
                <a:t>QUANTUM</a:t>
              </a:r>
            </a:p>
          </p:txBody>
        </p:sp>
        <p:pic>
          <p:nvPicPr>
            <p:cNvPr id="4" name="Picture 3">
              <a:extLst>
                <a:ext uri="{FF2B5EF4-FFF2-40B4-BE49-F238E27FC236}">
                  <a16:creationId xmlns:a16="http://schemas.microsoft.com/office/drawing/2014/main" id="{073A20AB-FF1A-439F-BD16-529738F5C34D}"/>
                </a:ext>
              </a:extLst>
            </p:cNvPr>
            <p:cNvPicPr>
              <a:picLocks noChangeAspect="1"/>
            </p:cNvPicPr>
            <p:nvPr/>
          </p:nvPicPr>
          <p:blipFill>
            <a:blip r:embed="rId3"/>
            <a:stretch>
              <a:fillRect/>
            </a:stretch>
          </p:blipFill>
          <p:spPr>
            <a:xfrm>
              <a:off x="874616" y="2750581"/>
              <a:ext cx="170289" cy="151924"/>
            </a:xfrm>
            <a:prstGeom prst="rect">
              <a:avLst/>
            </a:prstGeom>
          </p:spPr>
        </p:pic>
      </p:grpSp>
      <p:sp>
        <p:nvSpPr>
          <p:cNvPr id="8" name="TextBox 7">
            <a:extLst>
              <a:ext uri="{FF2B5EF4-FFF2-40B4-BE49-F238E27FC236}">
                <a16:creationId xmlns:a16="http://schemas.microsoft.com/office/drawing/2014/main" id="{936B6195-2779-4206-BB29-30250B6DD3D8}"/>
              </a:ext>
            </a:extLst>
          </p:cNvPr>
          <p:cNvSpPr txBox="1"/>
          <p:nvPr/>
        </p:nvSpPr>
        <p:spPr>
          <a:xfrm>
            <a:off x="495300" y="1660925"/>
            <a:ext cx="11163300" cy="4777975"/>
          </a:xfrm>
          <a:prstGeom prst="rect">
            <a:avLst/>
          </a:prstGeom>
          <a:noFill/>
        </p:spPr>
        <p:txBody>
          <a:bodyPr wrap="square" lIns="182880" tIns="146304" rIns="182880" bIns="146304" rtlCol="0">
            <a:spAutoFit/>
          </a:bodyPr>
          <a:lstStyle/>
          <a:p>
            <a:pPr marL="342900" indent="-342900">
              <a:lnSpc>
                <a:spcPct val="200000"/>
              </a:lnSpc>
              <a:spcAft>
                <a:spcPts val="600"/>
              </a:spcAft>
              <a:buFontTx/>
              <a:buChar char="-"/>
            </a:pPr>
            <a:r>
              <a:rPr lang="en-GB" sz="2800">
                <a:latin typeface="+mj-lt"/>
              </a:rPr>
              <a:t>What is quantum computing? Why is it important? </a:t>
            </a:r>
          </a:p>
          <a:p>
            <a:pPr marL="342900" indent="-342900">
              <a:lnSpc>
                <a:spcPct val="200000"/>
              </a:lnSpc>
              <a:spcAft>
                <a:spcPts val="600"/>
              </a:spcAft>
              <a:buFontTx/>
              <a:buChar char="-"/>
            </a:pPr>
            <a:r>
              <a:rPr lang="en-GB" sz="2800">
                <a:latin typeface="+mj-lt"/>
              </a:rPr>
              <a:t>How do we build a quantum computer?</a:t>
            </a:r>
          </a:p>
          <a:p>
            <a:pPr marL="342900" indent="-342900">
              <a:lnSpc>
                <a:spcPct val="200000"/>
              </a:lnSpc>
              <a:spcAft>
                <a:spcPts val="600"/>
              </a:spcAft>
              <a:buFontTx/>
              <a:buChar char="-"/>
            </a:pPr>
            <a:r>
              <a:rPr lang="en-GB" sz="2800">
                <a:latin typeface="+mj-lt"/>
              </a:rPr>
              <a:t>What kinds of physical systems are already in development?</a:t>
            </a:r>
          </a:p>
          <a:p>
            <a:pPr marL="342900" indent="-342900">
              <a:lnSpc>
                <a:spcPct val="200000"/>
              </a:lnSpc>
              <a:spcAft>
                <a:spcPts val="600"/>
              </a:spcAft>
              <a:buFontTx/>
              <a:buChar char="-"/>
            </a:pPr>
            <a:r>
              <a:rPr lang="en-GB" sz="2800">
                <a:latin typeface="+mj-lt"/>
              </a:rPr>
              <a:t>What is Q#/the QDK and why would you use it?</a:t>
            </a:r>
          </a:p>
          <a:p>
            <a:pPr marL="342900" indent="-342900">
              <a:lnSpc>
                <a:spcPct val="200000"/>
              </a:lnSpc>
              <a:spcAft>
                <a:spcPts val="600"/>
              </a:spcAft>
              <a:buFontTx/>
              <a:buChar char="-"/>
            </a:pPr>
            <a:r>
              <a:rPr lang="en-GB" sz="2800">
                <a:latin typeface="+mj-lt"/>
              </a:rPr>
              <a:t>Can we use Q# to teleport a quantum state?</a:t>
            </a:r>
          </a:p>
        </p:txBody>
      </p:sp>
    </p:spTree>
    <p:extLst>
      <p:ext uri="{BB962C8B-B14F-4D97-AF65-F5344CB8AC3E}">
        <p14:creationId xmlns:p14="http://schemas.microsoft.com/office/powerpoint/2010/main" val="336503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64" presetClass="path" presetSubtype="0" accel="50000" decel="50000" fill="hold" nodeType="afterEffect">
                                  <p:stCondLst>
                                    <p:cond delay="0"/>
                                  </p:stCondLst>
                                  <p:childTnLst>
                                    <p:animMotion origin="layout" path="M 0 0 L 0 -0.25 E" pathEditMode="relative" ptsTypes="">
                                      <p:cBhvr>
                                        <p:cTn id="16" dur="2000" fill="hold"/>
                                        <p:tgtEl>
                                          <p:spTgt spid="7"/>
                                        </p:tgtEl>
                                        <p:attrNameLst>
                                          <p:attrName>ppt_x</p:attrName>
                                          <p:attrName>ppt_y</p:attrName>
                                        </p:attrNameLst>
                                      </p:cBhvr>
                                    </p:animMotion>
                                  </p:childTnLst>
                                </p:cTn>
                              </p:par>
                              <p:par>
                                <p:cTn id="17" presetID="64" presetClass="path" presetSubtype="0" accel="50000" decel="50000" fill="hold" grpId="1" nodeType="withEffect">
                                  <p:stCondLst>
                                    <p:cond delay="0"/>
                                  </p:stCondLst>
                                  <p:childTnLst>
                                    <p:animMotion origin="layout" path="M 0 0 L 0 -0.25 E" pathEditMode="relative" ptsTypes="">
                                      <p:cBhvr>
                                        <p:cTn id="18" dur="2000" fill="hold"/>
                                        <p:tgtEl>
                                          <p:spTgt spid="5"/>
                                        </p:tgtEl>
                                        <p:attrNameLst>
                                          <p:attrName>ppt_x</p:attrName>
                                          <p:attrName>ppt_y</p:attrName>
                                        </p:attrNameLst>
                                      </p:cBhvr>
                                    </p:animMotion>
                                  </p:childTnLst>
                                </p:cTn>
                              </p:par>
                              <p:par>
                                <p:cTn id="19" presetID="64" presetClass="path" presetSubtype="0" accel="50000" decel="50000" fill="hold" grpId="0" nodeType="withEffect">
                                  <p:stCondLst>
                                    <p:cond delay="0"/>
                                  </p:stCondLst>
                                  <p:childTnLst>
                                    <p:animMotion origin="layout" path="M 0 0 L 0 -0.25 E" pathEditMode="relative" ptsTypes="">
                                      <p:cBhvr>
                                        <p:cTn id="20" dur="2000" fill="hold"/>
                                        <p:tgtEl>
                                          <p:spTgt spid="10"/>
                                        </p:tgtEl>
                                        <p:attrNameLst>
                                          <p:attrName>ppt_x</p:attrName>
                                          <p:attrName>ppt_y</p:attrName>
                                        </p:attrNameLst>
                                      </p:cBhvr>
                                    </p:animMotion>
                                  </p:childTnLst>
                                </p:cTn>
                              </p:par>
                            </p:childTnLst>
                          </p:cTn>
                        </p:par>
                        <p:par>
                          <p:cTn id="21" fill="hold">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par>
                          <p:cTn id="25" fill="hold">
                            <p:stCondLst>
                              <p:cond delay="4500"/>
                            </p:stCondLst>
                            <p:childTnLst>
                              <p:par>
                                <p:cTn id="26" presetID="10" presetClass="entr" presetSubtype="0" fill="hold" grpId="0"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par>
                          <p:cTn id="33" fill="hold">
                            <p:stCondLst>
                              <p:cond delay="5500"/>
                            </p:stCondLst>
                            <p:childTnLst>
                              <p:par>
                                <p:cTn id="34" presetID="10" presetClass="entr" presetSubtype="0" fill="hold" grpId="0" nodeType="after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500"/>
                                        <p:tgtEl>
                                          <p:spTgt spid="8">
                                            <p:txEl>
                                              <p:pRg st="3" end="3"/>
                                            </p:txEl>
                                          </p:spTgt>
                                        </p:tgtEl>
                                      </p:cBhvr>
                                    </p:animEffect>
                                  </p:childTnLst>
                                </p:cTn>
                              </p:par>
                            </p:childTnLst>
                          </p:cTn>
                        </p:par>
                        <p:par>
                          <p:cTn id="37" fill="hold">
                            <p:stCondLst>
                              <p:cond delay="6000"/>
                            </p:stCondLst>
                            <p:childTnLst>
                              <p:par>
                                <p:cTn id="38" presetID="10" presetClass="entr" presetSubtype="0" fill="hold" grpId="0" nodeType="after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5" grpId="1"/>
      <p:bldP spid="8"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shelf&#10;&#10;Description generated with high confidence">
            <a:extLst>
              <a:ext uri="{FF2B5EF4-FFF2-40B4-BE49-F238E27FC236}">
                <a16:creationId xmlns:a16="http://schemas.microsoft.com/office/drawing/2014/main" id="{BA626460-5022-4AFF-BE43-7D133A74EB3F}"/>
              </a:ext>
            </a:extLst>
          </p:cNvPr>
          <p:cNvPicPr>
            <a:picLocks noChangeAspect="1"/>
          </p:cNvPicPr>
          <p:nvPr/>
        </p:nvPicPr>
        <p:blipFill rotWithShape="1">
          <a:blip r:embed="rId3">
            <a:extLst>
              <a:ext uri="{28A0092B-C50C-407E-A947-70E740481C1C}">
                <a14:useLocalDpi xmlns:a14="http://schemas.microsoft.com/office/drawing/2010/main" val="0"/>
              </a:ext>
            </a:extLst>
          </a:blip>
          <a:srcRect l="4791" r="5353"/>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2292054-C231-4630-B77C-1F246A7BB88A}"/>
              </a:ext>
            </a:extLst>
          </p:cNvPr>
          <p:cNvSpPr/>
          <p:nvPr/>
        </p:nvSpPr>
        <p:spPr bwMode="auto">
          <a:xfrm>
            <a:off x="3094394" y="6581001"/>
            <a:ext cx="600321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nSpc>
                <a:spcPct val="90000"/>
              </a:lnSpc>
              <a:spcAft>
                <a:spcPts val="600"/>
              </a:spcAft>
            </a:pPr>
            <a:r>
              <a:rPr lang="en-GB" sz="1100">
                <a:solidFill>
                  <a:schemeClr val="bg1"/>
                </a:solidFill>
                <a:latin typeface="+mj-lt"/>
              </a:rPr>
              <a:t>Image credit: https://www2.physics.ox.ac.uk/research/ion-trap-quantum-computing-group</a:t>
            </a:r>
          </a:p>
        </p:txBody>
      </p:sp>
      <p:sp>
        <p:nvSpPr>
          <p:cNvPr id="3" name="Rectangle 2">
            <a:extLst>
              <a:ext uri="{FF2B5EF4-FFF2-40B4-BE49-F238E27FC236}">
                <a16:creationId xmlns:a16="http://schemas.microsoft.com/office/drawing/2014/main" id="{2BA4807B-B3AE-43B7-89D7-814B25359BCE}"/>
              </a:ext>
            </a:extLst>
          </p:cNvPr>
          <p:cNvSpPr/>
          <p:nvPr/>
        </p:nvSpPr>
        <p:spPr bwMode="auto">
          <a:xfrm>
            <a:off x="0" y="0"/>
            <a:ext cx="12192000" cy="6858000"/>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GB" sz="2400">
              <a:solidFill>
                <a:srgbClr val="00B050"/>
              </a:solidFill>
              <a:latin typeface="+mj-lt"/>
              <a:ea typeface="Segoe UI" pitchFamily="34" charset="0"/>
              <a:cs typeface="Segoe UI" pitchFamily="34" charset="0"/>
            </a:endParaRPr>
          </a:p>
        </p:txBody>
      </p:sp>
      <p:sp>
        <p:nvSpPr>
          <p:cNvPr id="4" name="Oval 3">
            <a:extLst>
              <a:ext uri="{FF2B5EF4-FFF2-40B4-BE49-F238E27FC236}">
                <a16:creationId xmlns:a16="http://schemas.microsoft.com/office/drawing/2014/main" id="{2D67C462-525E-46FA-8BFD-BBF64EB43218}"/>
              </a:ext>
            </a:extLst>
          </p:cNvPr>
          <p:cNvSpPr/>
          <p:nvPr/>
        </p:nvSpPr>
        <p:spPr bwMode="auto">
          <a:xfrm>
            <a:off x="3200401" y="4472157"/>
            <a:ext cx="1676400" cy="167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9600">
                <a:gradFill>
                  <a:gsLst>
                    <a:gs pos="0">
                      <a:srgbClr val="FFFFFF"/>
                    </a:gs>
                    <a:gs pos="100000">
                      <a:srgbClr val="FFFFFF"/>
                    </a:gs>
                  </a:gsLst>
                  <a:lin ang="5400000" scaled="0"/>
                </a:gradFill>
                <a:latin typeface="+mj-lt"/>
                <a:ea typeface="Segoe UI" pitchFamily="34" charset="0"/>
                <a:cs typeface="Segoe UI" pitchFamily="34" charset="0"/>
              </a:rPr>
              <a:t>-</a:t>
            </a:r>
          </a:p>
        </p:txBody>
      </p:sp>
      <p:sp>
        <p:nvSpPr>
          <p:cNvPr id="9" name="Oval 8">
            <a:extLst>
              <a:ext uri="{FF2B5EF4-FFF2-40B4-BE49-F238E27FC236}">
                <a16:creationId xmlns:a16="http://schemas.microsoft.com/office/drawing/2014/main" id="{987114E7-B8F5-4673-876B-10E95F5296C8}"/>
              </a:ext>
            </a:extLst>
          </p:cNvPr>
          <p:cNvSpPr/>
          <p:nvPr/>
        </p:nvSpPr>
        <p:spPr bwMode="auto">
          <a:xfrm>
            <a:off x="7315201" y="709443"/>
            <a:ext cx="1676400" cy="1676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9600">
                <a:gradFill>
                  <a:gsLst>
                    <a:gs pos="0">
                      <a:srgbClr val="FFFFFF"/>
                    </a:gs>
                    <a:gs pos="100000">
                      <a:srgbClr val="FFFFFF"/>
                    </a:gs>
                  </a:gsLst>
                  <a:lin ang="5400000" scaled="0"/>
                </a:gradFill>
                <a:latin typeface="+mj-lt"/>
                <a:ea typeface="Segoe UI" pitchFamily="34" charset="0"/>
                <a:cs typeface="Segoe UI" pitchFamily="34" charset="0"/>
              </a:rPr>
              <a:t>-</a:t>
            </a:r>
          </a:p>
        </p:txBody>
      </p:sp>
      <p:grpSp>
        <p:nvGrpSpPr>
          <p:cNvPr id="27" name="Group 26">
            <a:extLst>
              <a:ext uri="{FF2B5EF4-FFF2-40B4-BE49-F238E27FC236}">
                <a16:creationId xmlns:a16="http://schemas.microsoft.com/office/drawing/2014/main" id="{A452B1F7-347C-4597-849E-0858FBADC5E7}"/>
              </a:ext>
            </a:extLst>
          </p:cNvPr>
          <p:cNvGrpSpPr/>
          <p:nvPr/>
        </p:nvGrpSpPr>
        <p:grpSpPr>
          <a:xfrm>
            <a:off x="222491" y="4824225"/>
            <a:ext cx="2856286" cy="972264"/>
            <a:chOff x="222491" y="4824225"/>
            <a:chExt cx="2856286" cy="972264"/>
          </a:xfrm>
        </p:grpSpPr>
        <p:sp>
          <p:nvSpPr>
            <p:cNvPr id="20" name="Freeform 120">
              <a:extLst>
                <a:ext uri="{FF2B5EF4-FFF2-40B4-BE49-F238E27FC236}">
                  <a16:creationId xmlns:a16="http://schemas.microsoft.com/office/drawing/2014/main" id="{2D0B7287-A274-4496-A64F-89D20B89E6AF}"/>
                </a:ext>
              </a:extLst>
            </p:cNvPr>
            <p:cNvSpPr>
              <a:spLocks noChangeAspect="1" noEditPoints="1"/>
            </p:cNvSpPr>
            <p:nvPr/>
          </p:nvSpPr>
          <p:spPr bwMode="black">
            <a:xfrm>
              <a:off x="222491" y="4824225"/>
              <a:ext cx="985495" cy="972264"/>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rgbClr val="FFC000"/>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pic>
          <p:nvPicPr>
            <p:cNvPr id="22" name="Picture 21">
              <a:extLst>
                <a:ext uri="{FF2B5EF4-FFF2-40B4-BE49-F238E27FC236}">
                  <a16:creationId xmlns:a16="http://schemas.microsoft.com/office/drawing/2014/main" id="{22F29D82-06E6-4AAA-8C97-FEF4716F0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560" y="5106332"/>
              <a:ext cx="1768217" cy="408050"/>
            </a:xfrm>
            <a:prstGeom prst="rect">
              <a:avLst/>
            </a:prstGeom>
          </p:spPr>
        </p:pic>
      </p:grpSp>
      <p:pic>
        <p:nvPicPr>
          <p:cNvPr id="23" name="Picture 22">
            <a:extLst>
              <a:ext uri="{FF2B5EF4-FFF2-40B4-BE49-F238E27FC236}">
                <a16:creationId xmlns:a16="http://schemas.microsoft.com/office/drawing/2014/main" id="{3788AF2F-DB93-42CA-975C-116C6A4BF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7604" y="1343618"/>
            <a:ext cx="1768217" cy="408050"/>
          </a:xfrm>
          <a:prstGeom prst="rect">
            <a:avLst/>
          </a:prstGeom>
        </p:spPr>
      </p:pic>
      <p:cxnSp>
        <p:nvCxnSpPr>
          <p:cNvPr id="25" name="Straight Arrow Connector 24">
            <a:extLst>
              <a:ext uri="{FF2B5EF4-FFF2-40B4-BE49-F238E27FC236}">
                <a16:creationId xmlns:a16="http://schemas.microsoft.com/office/drawing/2014/main" id="{3A5F9B6A-E16B-46EB-B83A-AD843B3E4513}"/>
              </a:ext>
            </a:extLst>
          </p:cNvPr>
          <p:cNvCxnSpPr/>
          <p:nvPr/>
        </p:nvCxnSpPr>
        <p:spPr>
          <a:xfrm flipV="1">
            <a:off x="6095999" y="533400"/>
            <a:ext cx="0" cy="5842000"/>
          </a:xfrm>
          <a:prstGeom prst="straightConnector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BE4590-DC18-427F-9641-3362BF58AF4C}"/>
              </a:ext>
            </a:extLst>
          </p:cNvPr>
          <p:cNvSpPr txBox="1"/>
          <p:nvPr/>
        </p:nvSpPr>
        <p:spPr>
          <a:xfrm>
            <a:off x="5524500" y="2228064"/>
            <a:ext cx="701731" cy="1676400"/>
          </a:xfrm>
          <a:prstGeom prst="rect">
            <a:avLst/>
          </a:prstGeom>
          <a:noFill/>
        </p:spPr>
        <p:txBody>
          <a:bodyPr vert="vert270" wrap="square" lIns="182880" tIns="146304" rIns="182880" bIns="146304" rtlCol="0">
            <a:spAutoFit/>
          </a:bodyPr>
          <a:lstStyle/>
          <a:p>
            <a:pPr>
              <a:lnSpc>
                <a:spcPct val="90000"/>
              </a:lnSpc>
              <a:spcAft>
                <a:spcPts val="600"/>
              </a:spcAft>
            </a:pPr>
            <a:r>
              <a:rPr lang="en-GB" sz="2400">
                <a:solidFill>
                  <a:schemeClr val="bg1"/>
                </a:solidFill>
                <a:latin typeface="+mj-lt"/>
              </a:rPr>
              <a:t>Energy</a:t>
            </a:r>
          </a:p>
        </p:txBody>
      </p:sp>
    </p:spTree>
    <p:extLst>
      <p:ext uri="{BB962C8B-B14F-4D97-AF65-F5344CB8AC3E}">
        <p14:creationId xmlns:p14="http://schemas.microsoft.com/office/powerpoint/2010/main" val="340811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27"/>
                                        </p:tgtEl>
                                      </p:cBhvr>
                                    </p:animEffect>
                                    <p:set>
                                      <p:cBhvr>
                                        <p:cTn id="11" dur="1" fill="hold">
                                          <p:stCondLst>
                                            <p:cond delay="999"/>
                                          </p:stCondLst>
                                        </p:cTn>
                                        <p:tgtEl>
                                          <p:spTgt spid="27"/>
                                        </p:tgtEl>
                                        <p:attrNameLst>
                                          <p:attrName>style.visibility</p:attrName>
                                        </p:attrNameLst>
                                      </p:cBhvr>
                                      <p:to>
                                        <p:strVal val="hidden"/>
                                      </p:to>
                                    </p:set>
                                  </p:childTnLst>
                                </p:cTn>
                              </p:par>
                            </p:childTnLst>
                          </p:cTn>
                        </p:par>
                        <p:par>
                          <p:cTn id="12" fill="hold">
                            <p:stCondLst>
                              <p:cond delay="2000"/>
                            </p:stCondLst>
                            <p:childTnLst>
                              <p:par>
                                <p:cTn id="13" presetID="64" presetClass="path" presetSubtype="0" accel="50000" decel="50000" fill="hold" grpId="0" nodeType="afterEffect">
                                  <p:stCondLst>
                                    <p:cond delay="0"/>
                                  </p:stCondLst>
                                  <p:childTnLst>
                                    <p:animMotion origin="layout" path="M 5.55112E-17 4.44444E-6 L 5.55112E-17 -0.54838 " pathEditMode="relative" rAng="0" ptsTypes="AA">
                                      <p:cBhvr>
                                        <p:cTn id="14" dur="2000" fill="hold"/>
                                        <p:tgtEl>
                                          <p:spTgt spid="4"/>
                                        </p:tgtEl>
                                        <p:attrNameLst>
                                          <p:attrName>ppt_x</p:attrName>
                                          <p:attrName>ppt_y</p:attrName>
                                        </p:attrNameLst>
                                      </p:cBhvr>
                                      <p:rCtr x="0" y="-2743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22045E-16 -4.44444E-6 L 2.22045E-16 0.54838 " pathEditMode="relative" rAng="0" ptsTypes="AA">
                                      <p:cBhvr>
                                        <p:cTn id="18" dur="2000" fill="hold"/>
                                        <p:tgtEl>
                                          <p:spTgt spid="9"/>
                                        </p:tgtEl>
                                        <p:attrNameLst>
                                          <p:attrName>ppt_x</p:attrName>
                                          <p:attrName>ppt_y</p:attrName>
                                        </p:attrNameLst>
                                      </p:cBhvr>
                                      <p:rCtr x="0" y="27407"/>
                                    </p:animMotion>
                                  </p:childTnLst>
                                </p:cTn>
                              </p:par>
                              <p:par>
                                <p:cTn id="19" presetID="22" presetClass="entr" presetSubtype="8"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1000"/>
                                        <p:tgtEl>
                                          <p:spTgt spid="23"/>
                                        </p:tgtEl>
                                      </p:cBhvr>
                                    </p:animEffect>
                                  </p:childTnLst>
                                </p:cTn>
                              </p:par>
                              <p:par>
                                <p:cTn id="22" presetID="22" presetClass="exit" presetSubtype="8" fill="hold" nodeType="withEffect">
                                  <p:stCondLst>
                                    <p:cond delay="1000"/>
                                  </p:stCondLst>
                                  <p:childTnLst>
                                    <p:animEffect transition="out" filter="wipe(left)">
                                      <p:cBhvr>
                                        <p:cTn id="23" dur="1000"/>
                                        <p:tgtEl>
                                          <p:spTgt spid="23"/>
                                        </p:tgtEl>
                                      </p:cBhvr>
                                    </p:animEffect>
                                    <p:set>
                                      <p:cBhvr>
                                        <p:cTn id="24" dur="1" fill="hold">
                                          <p:stCondLst>
                                            <p:cond delay="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 shelf&#10;&#10;Description generated with high confidence">
            <a:extLst>
              <a:ext uri="{FF2B5EF4-FFF2-40B4-BE49-F238E27FC236}">
                <a16:creationId xmlns:a16="http://schemas.microsoft.com/office/drawing/2014/main" id="{F030D9D7-D023-4D5C-9B5E-83F174F815DB}"/>
              </a:ext>
            </a:extLst>
          </p:cNvPr>
          <p:cNvPicPr>
            <a:picLocks noChangeAspect="1"/>
          </p:cNvPicPr>
          <p:nvPr/>
        </p:nvPicPr>
        <p:blipFill rotWithShape="1">
          <a:blip r:embed="rId3">
            <a:extLst>
              <a:ext uri="{28A0092B-C50C-407E-A947-70E740481C1C}">
                <a14:useLocalDpi xmlns:a14="http://schemas.microsoft.com/office/drawing/2010/main" val="0"/>
              </a:ext>
            </a:extLst>
          </a:blip>
          <a:srcRect l="4791" r="5353"/>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5768244-D1D8-4316-BDF0-68B0B3B9A21A}"/>
              </a:ext>
            </a:extLst>
          </p:cNvPr>
          <p:cNvSpPr/>
          <p:nvPr/>
        </p:nvSpPr>
        <p:spPr bwMode="auto">
          <a:xfrm>
            <a:off x="3094393" y="6581001"/>
            <a:ext cx="600321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nSpc>
                <a:spcPct val="90000"/>
              </a:lnSpc>
              <a:spcAft>
                <a:spcPts val="600"/>
              </a:spcAft>
            </a:pPr>
            <a:r>
              <a:rPr lang="en-GB" sz="1100">
                <a:solidFill>
                  <a:schemeClr val="bg1"/>
                </a:solidFill>
                <a:latin typeface="+mj-lt"/>
              </a:rPr>
              <a:t>Image credit: https://www2.physics.ox.ac.uk/research/ion-trap-quantum-computing-group</a:t>
            </a:r>
          </a:p>
        </p:txBody>
      </p:sp>
      <p:sp>
        <p:nvSpPr>
          <p:cNvPr id="19" name="Rectangle 18">
            <a:extLst>
              <a:ext uri="{FF2B5EF4-FFF2-40B4-BE49-F238E27FC236}">
                <a16:creationId xmlns:a16="http://schemas.microsoft.com/office/drawing/2014/main" id="{679B7EC0-C79B-4149-8BE1-656EA8C862E9}"/>
              </a:ext>
            </a:extLst>
          </p:cNvPr>
          <p:cNvSpPr/>
          <p:nvPr/>
        </p:nvSpPr>
        <p:spPr bwMode="auto">
          <a:xfrm>
            <a:off x="0" y="0"/>
            <a:ext cx="2076450" cy="6858000"/>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2400">
                <a:solidFill>
                  <a:srgbClr val="00B050"/>
                </a:solidFill>
                <a:latin typeface="+mj-lt"/>
                <a:ea typeface="Segoe UI" pitchFamily="34" charset="0"/>
                <a:cs typeface="Segoe UI" pitchFamily="34" charset="0"/>
              </a:rPr>
              <a:t>Easy reset</a:t>
            </a:r>
          </a:p>
          <a:p>
            <a:pPr defTabSz="932472" fontAlgn="base">
              <a:spcBef>
                <a:spcPct val="0"/>
              </a:spcBef>
              <a:spcAft>
                <a:spcPct val="0"/>
              </a:spcAft>
            </a:pPr>
            <a:endParaRPr lang="en-GB" sz="2400">
              <a:solidFill>
                <a:schemeClr val="accent6">
                  <a:lumMod val="60000"/>
                  <a:lumOff val="40000"/>
                </a:schemeClr>
              </a:solidFill>
              <a:latin typeface="+mj-lt"/>
              <a:ea typeface="Segoe UI" pitchFamily="34" charset="0"/>
              <a:cs typeface="Segoe UI" pitchFamily="34" charset="0"/>
            </a:endParaRPr>
          </a:p>
          <a:p>
            <a:pPr defTabSz="932472" fontAlgn="base">
              <a:spcBef>
                <a:spcPct val="0"/>
              </a:spcBef>
              <a:spcAft>
                <a:spcPct val="0"/>
              </a:spcAft>
            </a:pPr>
            <a:r>
              <a:rPr lang="en-GB" sz="2400">
                <a:solidFill>
                  <a:srgbClr val="00B050"/>
                </a:solidFill>
                <a:latin typeface="+mj-lt"/>
                <a:ea typeface="Segoe UI" pitchFamily="34" charset="0"/>
                <a:cs typeface="Segoe UI" pitchFamily="34" charset="0"/>
              </a:rPr>
              <a:t>Measurable</a:t>
            </a:r>
          </a:p>
          <a:p>
            <a:pPr defTabSz="932472" fontAlgn="base">
              <a:spcBef>
                <a:spcPct val="0"/>
              </a:spcBef>
              <a:spcAft>
                <a:spcPct val="0"/>
              </a:spcAft>
            </a:pPr>
            <a:endParaRPr lang="en-GB" sz="2400">
              <a:solidFill>
                <a:schemeClr val="accent6">
                  <a:lumMod val="60000"/>
                  <a:lumOff val="40000"/>
                </a:schemeClr>
              </a:solidFill>
              <a:latin typeface="+mj-lt"/>
              <a:ea typeface="Segoe UI" pitchFamily="34" charset="0"/>
              <a:cs typeface="Segoe UI" pitchFamily="34" charset="0"/>
            </a:endParaRPr>
          </a:p>
          <a:p>
            <a:pPr defTabSz="932472" fontAlgn="base">
              <a:spcBef>
                <a:spcPct val="0"/>
              </a:spcBef>
              <a:spcAft>
                <a:spcPct val="0"/>
              </a:spcAft>
            </a:pPr>
            <a:r>
              <a:rPr lang="en-GB" sz="2400">
                <a:solidFill>
                  <a:srgbClr val="00B050"/>
                </a:solidFill>
                <a:latin typeface="+mj-lt"/>
                <a:ea typeface="Segoe UI" pitchFamily="34" charset="0"/>
                <a:cs typeface="Segoe UI" pitchFamily="34" charset="0"/>
              </a:rPr>
              <a:t>Universal</a:t>
            </a:r>
          </a:p>
        </p:txBody>
      </p:sp>
    </p:spTree>
    <p:extLst>
      <p:ext uri="{BB962C8B-B14F-4D97-AF65-F5344CB8AC3E}">
        <p14:creationId xmlns:p14="http://schemas.microsoft.com/office/powerpoint/2010/main" val="31226655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11" name="Picture 10" descr="A picture containing indoor, shelf&#10;&#10;Description generated with high confidence">
            <a:extLst>
              <a:ext uri="{FF2B5EF4-FFF2-40B4-BE49-F238E27FC236}">
                <a16:creationId xmlns:a16="http://schemas.microsoft.com/office/drawing/2014/main" id="{F030D9D7-D023-4D5C-9B5E-83F174F815DB}"/>
              </a:ext>
            </a:extLst>
          </p:cNvPr>
          <p:cNvPicPr>
            <a:picLocks noChangeAspect="1"/>
          </p:cNvPicPr>
          <p:nvPr/>
        </p:nvPicPr>
        <p:blipFill rotWithShape="1">
          <a:blip r:embed="rId3">
            <a:extLst>
              <a:ext uri="{28A0092B-C50C-407E-A947-70E740481C1C}">
                <a14:useLocalDpi xmlns:a14="http://schemas.microsoft.com/office/drawing/2010/main" val="0"/>
              </a:ext>
            </a:extLst>
          </a:blip>
          <a:srcRect l="4791" r="5353"/>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5768244-D1D8-4316-BDF0-68B0B3B9A21A}"/>
              </a:ext>
            </a:extLst>
          </p:cNvPr>
          <p:cNvSpPr/>
          <p:nvPr/>
        </p:nvSpPr>
        <p:spPr bwMode="auto">
          <a:xfrm>
            <a:off x="3094393" y="6581001"/>
            <a:ext cx="600321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nSpc>
                <a:spcPct val="90000"/>
              </a:lnSpc>
              <a:spcAft>
                <a:spcPts val="600"/>
              </a:spcAft>
            </a:pPr>
            <a:r>
              <a:rPr lang="en-GB" sz="1100">
                <a:solidFill>
                  <a:schemeClr val="bg1"/>
                </a:solidFill>
                <a:latin typeface="+mj-lt"/>
              </a:rPr>
              <a:t>Image credit: https://www2.physics.ox.ac.uk/research/ion-trap-quantum-computing-group</a:t>
            </a:r>
          </a:p>
        </p:txBody>
      </p:sp>
      <p:sp>
        <p:nvSpPr>
          <p:cNvPr id="19" name="Rectangle 18">
            <a:extLst>
              <a:ext uri="{FF2B5EF4-FFF2-40B4-BE49-F238E27FC236}">
                <a16:creationId xmlns:a16="http://schemas.microsoft.com/office/drawing/2014/main" id="{679B7EC0-C79B-4149-8BE1-656EA8C862E9}"/>
              </a:ext>
            </a:extLst>
          </p:cNvPr>
          <p:cNvSpPr/>
          <p:nvPr/>
        </p:nvSpPr>
        <p:spPr bwMode="auto">
          <a:xfrm>
            <a:off x="0" y="0"/>
            <a:ext cx="2076450" cy="6858000"/>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2400">
                <a:solidFill>
                  <a:srgbClr val="00B050"/>
                </a:solidFill>
                <a:latin typeface="+mj-lt"/>
                <a:ea typeface="Segoe UI" pitchFamily="34" charset="0"/>
                <a:cs typeface="Segoe UI" pitchFamily="34" charset="0"/>
              </a:rPr>
              <a:t>Conversion</a:t>
            </a:r>
          </a:p>
          <a:p>
            <a:pPr defTabSz="932472" fontAlgn="base">
              <a:spcBef>
                <a:spcPct val="0"/>
              </a:spcBef>
              <a:spcAft>
                <a:spcPct val="0"/>
              </a:spcAft>
            </a:pPr>
            <a:endParaRPr lang="en-GB" sz="2400">
              <a:solidFill>
                <a:srgbClr val="00B050"/>
              </a:solidFill>
              <a:latin typeface="+mj-lt"/>
              <a:ea typeface="Segoe UI" pitchFamily="34" charset="0"/>
              <a:cs typeface="Segoe UI" pitchFamily="34" charset="0"/>
            </a:endParaRPr>
          </a:p>
          <a:p>
            <a:pPr defTabSz="932472" fontAlgn="base">
              <a:spcBef>
                <a:spcPct val="0"/>
              </a:spcBef>
              <a:spcAft>
                <a:spcPct val="0"/>
              </a:spcAft>
            </a:pPr>
            <a:r>
              <a:rPr lang="en-GB" sz="2400">
                <a:solidFill>
                  <a:srgbClr val="00B050"/>
                </a:solidFill>
                <a:latin typeface="+mj-lt"/>
                <a:ea typeface="Segoe UI" pitchFamily="34" charset="0"/>
                <a:cs typeface="Segoe UI" pitchFamily="34" charset="0"/>
              </a:rPr>
              <a:t>Data transfer</a:t>
            </a:r>
          </a:p>
        </p:txBody>
      </p:sp>
      <p:grpSp>
        <p:nvGrpSpPr>
          <p:cNvPr id="21" name="Group 20">
            <a:extLst>
              <a:ext uri="{FF2B5EF4-FFF2-40B4-BE49-F238E27FC236}">
                <a16:creationId xmlns:a16="http://schemas.microsoft.com/office/drawing/2014/main" id="{64C408BF-E4B2-42DF-A35A-40CD2B65585F}"/>
              </a:ext>
            </a:extLst>
          </p:cNvPr>
          <p:cNvGrpSpPr/>
          <p:nvPr/>
        </p:nvGrpSpPr>
        <p:grpSpPr>
          <a:xfrm>
            <a:off x="2184002" y="122497"/>
            <a:ext cx="7877410" cy="6259829"/>
            <a:chOff x="2184002" y="122497"/>
            <a:chExt cx="7877410" cy="6259829"/>
          </a:xfrm>
        </p:grpSpPr>
        <p:grpSp>
          <p:nvGrpSpPr>
            <p:cNvPr id="12" name="Group 11">
              <a:extLst>
                <a:ext uri="{FF2B5EF4-FFF2-40B4-BE49-F238E27FC236}">
                  <a16:creationId xmlns:a16="http://schemas.microsoft.com/office/drawing/2014/main" id="{5E8B2770-FBF6-4C89-AE22-9E38F8BBB7F9}"/>
                </a:ext>
              </a:extLst>
            </p:cNvPr>
            <p:cNvGrpSpPr/>
            <p:nvPr/>
          </p:nvGrpSpPr>
          <p:grpSpPr>
            <a:xfrm>
              <a:off x="2184002" y="4377603"/>
              <a:ext cx="7877410" cy="2004723"/>
              <a:chOff x="395536" y="3391474"/>
              <a:chExt cx="8445047" cy="2149181"/>
            </a:xfrm>
          </p:grpSpPr>
          <p:pic>
            <p:nvPicPr>
              <p:cNvPr id="15" name="Picture 14">
                <a:extLst>
                  <a:ext uri="{FF2B5EF4-FFF2-40B4-BE49-F238E27FC236}">
                    <a16:creationId xmlns:a16="http://schemas.microsoft.com/office/drawing/2014/main" id="{3C52D719-DCC8-4201-9C7B-CB46100F41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56" r="1740" b="70442"/>
              <a:stretch/>
            </p:blipFill>
            <p:spPr>
              <a:xfrm>
                <a:off x="395536" y="3394140"/>
                <a:ext cx="4320480" cy="1892351"/>
              </a:xfrm>
              <a:prstGeom prst="rect">
                <a:avLst/>
              </a:prstGeom>
            </p:spPr>
          </p:pic>
          <p:pic>
            <p:nvPicPr>
              <p:cNvPr id="17" name="Picture 16">
                <a:extLst>
                  <a:ext uri="{FF2B5EF4-FFF2-40B4-BE49-F238E27FC236}">
                    <a16:creationId xmlns:a16="http://schemas.microsoft.com/office/drawing/2014/main" id="{96958A54-E8CB-4F09-91AE-B4ED23BB9BA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026" b="35315"/>
              <a:stretch/>
            </p:blipFill>
            <p:spPr>
              <a:xfrm>
                <a:off x="4716016" y="3391474"/>
                <a:ext cx="4124567" cy="1892351"/>
              </a:xfrm>
              <a:prstGeom prst="rect">
                <a:avLst/>
              </a:prstGeom>
            </p:spPr>
          </p:pic>
          <p:sp>
            <p:nvSpPr>
              <p:cNvPr id="18" name="TextBox 17">
                <a:extLst>
                  <a:ext uri="{FF2B5EF4-FFF2-40B4-BE49-F238E27FC236}">
                    <a16:creationId xmlns:a16="http://schemas.microsoft.com/office/drawing/2014/main" id="{75B8EDE6-4F22-4F70-B6C2-5F7D96BBED0E}"/>
                  </a:ext>
                </a:extLst>
              </p:cNvPr>
              <p:cNvSpPr txBox="1"/>
              <p:nvPr/>
            </p:nvSpPr>
            <p:spPr>
              <a:xfrm>
                <a:off x="3859980" y="5279045"/>
                <a:ext cx="1598515" cy="261610"/>
              </a:xfrm>
              <a:prstGeom prst="rect">
                <a:avLst/>
              </a:prstGeom>
              <a:noFill/>
            </p:spPr>
            <p:txBody>
              <a:bodyPr wrap="none" rtlCol="0">
                <a:spAutoFit/>
              </a:bodyPr>
              <a:lstStyle/>
              <a:p>
                <a:r>
                  <a:rPr lang="en-GB" sz="1100">
                    <a:solidFill>
                      <a:schemeClr val="bg1"/>
                    </a:solidFill>
                    <a:latin typeface="+mj-lt"/>
                    <a:cs typeface="Helvetica" pitchFamily="34" charset="0"/>
                  </a:rPr>
                  <a:t>Image credit: NIST, 2010</a:t>
                </a:r>
              </a:p>
            </p:txBody>
          </p:sp>
        </p:grpSp>
        <p:pic>
          <p:nvPicPr>
            <p:cNvPr id="20" name="Picture 19" descr="A drawing of a face&#10;&#10;Description generated with high confidence">
              <a:extLst>
                <a:ext uri="{FF2B5EF4-FFF2-40B4-BE49-F238E27FC236}">
                  <a16:creationId xmlns:a16="http://schemas.microsoft.com/office/drawing/2014/main" id="{51665384-38A6-4610-8C1B-2316D58EA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3755" y="122497"/>
              <a:ext cx="5840647" cy="2630521"/>
            </a:xfrm>
            <a:prstGeom prst="rect">
              <a:avLst/>
            </a:prstGeom>
          </p:spPr>
        </p:pic>
      </p:grpSp>
    </p:spTree>
    <p:extLst>
      <p:ext uri="{BB962C8B-B14F-4D97-AF65-F5344CB8AC3E}">
        <p14:creationId xmlns:p14="http://schemas.microsoft.com/office/powerpoint/2010/main" val="28031354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 shelf&#10;&#10;Description generated with high confidence">
            <a:extLst>
              <a:ext uri="{FF2B5EF4-FFF2-40B4-BE49-F238E27FC236}">
                <a16:creationId xmlns:a16="http://schemas.microsoft.com/office/drawing/2014/main" id="{F030D9D7-D023-4D5C-9B5E-83F174F815DB}"/>
              </a:ext>
            </a:extLst>
          </p:cNvPr>
          <p:cNvPicPr>
            <a:picLocks noChangeAspect="1"/>
          </p:cNvPicPr>
          <p:nvPr/>
        </p:nvPicPr>
        <p:blipFill rotWithShape="1">
          <a:blip r:embed="rId3">
            <a:extLst>
              <a:ext uri="{28A0092B-C50C-407E-A947-70E740481C1C}">
                <a14:useLocalDpi xmlns:a14="http://schemas.microsoft.com/office/drawing/2010/main" val="0"/>
              </a:ext>
            </a:extLst>
          </a:blip>
          <a:srcRect l="4791" r="5353"/>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5768244-D1D8-4316-BDF0-68B0B3B9A21A}"/>
              </a:ext>
            </a:extLst>
          </p:cNvPr>
          <p:cNvSpPr/>
          <p:nvPr/>
        </p:nvSpPr>
        <p:spPr bwMode="auto">
          <a:xfrm>
            <a:off x="3094393" y="6581001"/>
            <a:ext cx="600321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nSpc>
                <a:spcPct val="90000"/>
              </a:lnSpc>
              <a:spcAft>
                <a:spcPts val="600"/>
              </a:spcAft>
            </a:pPr>
            <a:r>
              <a:rPr lang="en-GB" sz="1100">
                <a:solidFill>
                  <a:schemeClr val="bg1"/>
                </a:solidFill>
                <a:latin typeface="+mj-lt"/>
              </a:rPr>
              <a:t>Image credit: https://www2.physics.ox.ac.uk/research/ion-trap-quantum-computing-group</a:t>
            </a:r>
          </a:p>
        </p:txBody>
      </p:sp>
      <p:sp>
        <p:nvSpPr>
          <p:cNvPr id="19" name="Rectangle 18">
            <a:extLst>
              <a:ext uri="{FF2B5EF4-FFF2-40B4-BE49-F238E27FC236}">
                <a16:creationId xmlns:a16="http://schemas.microsoft.com/office/drawing/2014/main" id="{679B7EC0-C79B-4149-8BE1-656EA8C862E9}"/>
              </a:ext>
            </a:extLst>
          </p:cNvPr>
          <p:cNvSpPr/>
          <p:nvPr/>
        </p:nvSpPr>
        <p:spPr bwMode="auto">
          <a:xfrm>
            <a:off x="0" y="0"/>
            <a:ext cx="2076450" cy="6858000"/>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2400">
                <a:solidFill>
                  <a:schemeClr val="accent6">
                    <a:lumMod val="60000"/>
                    <a:lumOff val="40000"/>
                  </a:schemeClr>
                </a:solidFill>
                <a:latin typeface="+mj-lt"/>
                <a:ea typeface="Segoe UI" pitchFamily="34" charset="0"/>
                <a:cs typeface="Segoe UI" pitchFamily="34" charset="0"/>
              </a:rPr>
              <a:t>Stable</a:t>
            </a:r>
          </a:p>
          <a:p>
            <a:pPr defTabSz="932472" fontAlgn="base">
              <a:spcBef>
                <a:spcPct val="0"/>
              </a:spcBef>
              <a:spcAft>
                <a:spcPct val="0"/>
              </a:spcAft>
            </a:pPr>
            <a:endParaRPr lang="en-GB" sz="2400">
              <a:solidFill>
                <a:srgbClr val="00B050"/>
              </a:solidFill>
              <a:latin typeface="+mj-lt"/>
              <a:ea typeface="Segoe UI" pitchFamily="34" charset="0"/>
              <a:cs typeface="Segoe UI" pitchFamily="34" charset="0"/>
            </a:endParaRPr>
          </a:p>
          <a:p>
            <a:pPr defTabSz="932472" fontAlgn="base">
              <a:spcBef>
                <a:spcPct val="0"/>
              </a:spcBef>
              <a:spcAft>
                <a:spcPct val="0"/>
              </a:spcAft>
            </a:pPr>
            <a:r>
              <a:rPr lang="en-GB" sz="2400">
                <a:solidFill>
                  <a:schemeClr val="accent6">
                    <a:lumMod val="60000"/>
                    <a:lumOff val="40000"/>
                  </a:schemeClr>
                </a:solidFill>
                <a:latin typeface="+mj-lt"/>
                <a:ea typeface="Segoe UI" pitchFamily="34" charset="0"/>
                <a:cs typeface="Segoe UI" pitchFamily="34" charset="0"/>
              </a:rPr>
              <a:t>Scalable</a:t>
            </a:r>
          </a:p>
        </p:txBody>
      </p:sp>
      <p:pic>
        <p:nvPicPr>
          <p:cNvPr id="14" name="Picture 13" descr="A picture containing object&#10;&#10;Description generated with high confidence">
            <a:extLst>
              <a:ext uri="{FF2B5EF4-FFF2-40B4-BE49-F238E27FC236}">
                <a16:creationId xmlns:a16="http://schemas.microsoft.com/office/drawing/2014/main" id="{CF174D8C-0D21-49C3-9251-3542A0B5FD34}"/>
              </a:ext>
            </a:extLst>
          </p:cNvPr>
          <p:cNvPicPr>
            <a:picLocks noChangeAspect="1"/>
          </p:cNvPicPr>
          <p:nvPr/>
        </p:nvPicPr>
        <p:blipFill rotWithShape="1">
          <a:blip r:embed="rId4">
            <a:extLst>
              <a:ext uri="{28A0092B-C50C-407E-A947-70E740481C1C}">
                <a14:useLocalDpi xmlns:a14="http://schemas.microsoft.com/office/drawing/2010/main" val="0"/>
              </a:ext>
            </a:extLst>
          </a:blip>
          <a:srcRect l="744" r="744"/>
          <a:stretch/>
        </p:blipFill>
        <p:spPr>
          <a:xfrm>
            <a:off x="4139999" y="4555814"/>
            <a:ext cx="3911998" cy="1761893"/>
          </a:xfrm>
          <a:prstGeom prst="rect">
            <a:avLst/>
          </a:prstGeom>
        </p:spPr>
      </p:pic>
    </p:spTree>
    <p:extLst>
      <p:ext uri="{BB962C8B-B14F-4D97-AF65-F5344CB8AC3E}">
        <p14:creationId xmlns:p14="http://schemas.microsoft.com/office/powerpoint/2010/main" val="16704084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60E9F3-EDD0-4790-B199-798EC90CB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29" y="1218288"/>
            <a:ext cx="7860310" cy="4421424"/>
          </a:xfrm>
          <a:prstGeom prst="rect">
            <a:avLst/>
          </a:prstGeom>
        </p:spPr>
      </p:pic>
      <p:pic>
        <p:nvPicPr>
          <p:cNvPr id="3" name="Picture 2">
            <a:extLst>
              <a:ext uri="{FF2B5EF4-FFF2-40B4-BE49-F238E27FC236}">
                <a16:creationId xmlns:a16="http://schemas.microsoft.com/office/drawing/2014/main" id="{C7FCB71E-4D36-4935-BB3F-3DEC4F651220}"/>
              </a:ext>
            </a:extLst>
          </p:cNvPr>
          <p:cNvPicPr>
            <a:picLocks noChangeAspect="1"/>
          </p:cNvPicPr>
          <p:nvPr/>
        </p:nvPicPr>
        <p:blipFill rotWithShape="1">
          <a:blip r:embed="rId4">
            <a:extLst/>
          </a:blip>
          <a:srcRect l="10612" t="270" r="11001" b="763"/>
          <a:stretch/>
        </p:blipFill>
        <p:spPr>
          <a:xfrm>
            <a:off x="8053318" y="973"/>
            <a:ext cx="4137818" cy="6856055"/>
          </a:xfrm>
          <a:prstGeom prst="rect">
            <a:avLst/>
          </a:prstGeom>
        </p:spPr>
      </p:pic>
    </p:spTree>
    <p:extLst>
      <p:ext uri="{BB962C8B-B14F-4D97-AF65-F5344CB8AC3E}">
        <p14:creationId xmlns:p14="http://schemas.microsoft.com/office/powerpoint/2010/main" val="28921263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6995F0-CB8B-48C7-AD7C-980582549891}"/>
              </a:ext>
            </a:extLst>
          </p:cNvPr>
          <p:cNvGrpSpPr/>
          <p:nvPr/>
        </p:nvGrpSpPr>
        <p:grpSpPr>
          <a:xfrm>
            <a:off x="1535722" y="1002323"/>
            <a:ext cx="9120555" cy="4853354"/>
            <a:chOff x="1535722" y="1002323"/>
            <a:chExt cx="9120555" cy="4853354"/>
          </a:xfrm>
        </p:grpSpPr>
        <p:pic>
          <p:nvPicPr>
            <p:cNvPr id="3" name="Picture 2" descr="A picture containing cup&#10;&#10;Description generated with high confidence">
              <a:extLst>
                <a:ext uri="{FF2B5EF4-FFF2-40B4-BE49-F238E27FC236}">
                  <a16:creationId xmlns:a16="http://schemas.microsoft.com/office/drawing/2014/main" id="{BB2D2950-DEE8-4245-812A-B56E536EDF01}"/>
                </a:ext>
              </a:extLst>
            </p:cNvPr>
            <p:cNvPicPr>
              <a:picLocks noChangeAspect="1"/>
            </p:cNvPicPr>
            <p:nvPr/>
          </p:nvPicPr>
          <p:blipFill rotWithShape="1">
            <a:blip r:embed="rId3">
              <a:extLst>
                <a:ext uri="{28A0092B-C50C-407E-A947-70E740481C1C}">
                  <a14:useLocalDpi xmlns:a14="http://schemas.microsoft.com/office/drawing/2010/main" val="0"/>
                </a:ext>
              </a:extLst>
            </a:blip>
            <a:srcRect l="11726" t="15721" r="13457" b="13500"/>
            <a:stretch/>
          </p:blipFill>
          <p:spPr>
            <a:xfrm>
              <a:off x="1535722" y="1002323"/>
              <a:ext cx="9120555" cy="4853354"/>
            </a:xfrm>
            <a:prstGeom prst="rect">
              <a:avLst/>
            </a:prstGeom>
          </p:spPr>
        </p:pic>
        <p:sp>
          <p:nvSpPr>
            <p:cNvPr id="4" name="TextBox 3">
              <a:extLst>
                <a:ext uri="{FF2B5EF4-FFF2-40B4-BE49-F238E27FC236}">
                  <a16:creationId xmlns:a16="http://schemas.microsoft.com/office/drawing/2014/main" id="{14C2D1D6-E519-472B-8DA0-A568EC10540C}"/>
                </a:ext>
              </a:extLst>
            </p:cNvPr>
            <p:cNvSpPr txBox="1"/>
            <p:nvPr/>
          </p:nvSpPr>
          <p:spPr>
            <a:xfrm>
              <a:off x="5560275" y="2727269"/>
              <a:ext cx="1071447" cy="1403461"/>
            </a:xfrm>
            <a:prstGeom prst="rect">
              <a:avLst/>
            </a:prstGeom>
            <a:noFill/>
          </p:spPr>
          <p:txBody>
            <a:bodyPr wrap="none" lIns="182880" tIns="146304" rIns="182880" bIns="146304" rtlCol="0">
              <a:spAutoFit/>
            </a:bodyPr>
            <a:lstStyle/>
            <a:p>
              <a:pPr algn="ctr">
                <a:lnSpc>
                  <a:spcPct val="90000"/>
                </a:lnSpc>
                <a:spcAft>
                  <a:spcPts val="600"/>
                </a:spcAft>
              </a:pPr>
              <a:r>
                <a:rPr lang="en-GB" sz="8000">
                  <a:solidFill>
                    <a:schemeClr val="bg1"/>
                  </a:solidFill>
                  <a:latin typeface="+mj-lt"/>
                </a:rPr>
                <a:t>=</a:t>
              </a:r>
            </a:p>
          </p:txBody>
        </p:sp>
      </p:grpSp>
    </p:spTree>
    <p:extLst>
      <p:ext uri="{BB962C8B-B14F-4D97-AF65-F5344CB8AC3E}">
        <p14:creationId xmlns:p14="http://schemas.microsoft.com/office/powerpoint/2010/main" val="1284397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150C0C-C8E0-4B48-8525-2DBC427EBFC6}"/>
              </a:ext>
            </a:extLst>
          </p:cNvPr>
          <p:cNvSpPr txBox="1">
            <a:spLocks/>
          </p:cNvSpPr>
          <p:nvPr/>
        </p:nvSpPr>
        <p:spPr>
          <a:xfrm>
            <a:off x="0" y="204210"/>
            <a:ext cx="10555515" cy="849463"/>
          </a:xfrm>
          <a:prstGeom prst="rect">
            <a:avLst/>
          </a:prstGeom>
          <a:solidFill>
            <a:srgbClr val="0078D7">
              <a:alpha val="40000"/>
            </a:srgbClr>
          </a:solidFill>
        </p:spPr>
        <p:txBody>
          <a:bodyPr vert="horz" wrap="square" lIns="146304" tIns="91440" rIns="146304" bIns="91440" rtlCol="0" anchor="ctr"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98" normalizeH="0" baseline="0" noProof="0">
                <a:ln w="3175">
                  <a:noFill/>
                </a:ln>
                <a:gradFill>
                  <a:gsLst>
                    <a:gs pos="100000">
                      <a:srgbClr val="FFFFFF"/>
                    </a:gs>
                    <a:gs pos="0">
                      <a:srgbClr val="FFFFFF"/>
                    </a:gs>
                  </a:gsLst>
                  <a:lin ang="5400000" scaled="0"/>
                </a:gradFill>
                <a:effectLst/>
                <a:uLnTx/>
                <a:uFillTx/>
                <a:latin typeface="Segoe UI Light"/>
                <a:ea typeface="+mn-ea"/>
                <a:cs typeface="Segoe UI" pitchFamily="34" charset="0"/>
              </a:rPr>
              <a:t>Quantum Development – Microsoft’s QDK</a:t>
            </a:r>
          </a:p>
        </p:txBody>
      </p:sp>
    </p:spTree>
    <p:extLst>
      <p:ext uri="{BB962C8B-B14F-4D97-AF65-F5344CB8AC3E}">
        <p14:creationId xmlns:p14="http://schemas.microsoft.com/office/powerpoint/2010/main" val="4203184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26858"/>
            <a:ext cx="11655840" cy="899665"/>
          </a:xfrm>
        </p:spPr>
        <p:txBody>
          <a:bodyPr/>
          <a:lstStyle/>
          <a:p>
            <a:r>
              <a:rPr lang="en-US"/>
              <a:t>Measuring a qubit</a:t>
            </a:r>
          </a:p>
        </p:txBody>
      </p:sp>
      <p:sp>
        <p:nvSpPr>
          <p:cNvPr id="31" name="Freeform: Shape 30">
            <a:extLst>
              <a:ext uri="{FF2B5EF4-FFF2-40B4-BE49-F238E27FC236}">
                <a16:creationId xmlns:a16="http://schemas.microsoft.com/office/drawing/2014/main" id="{D97B76C7-9DCD-401E-B284-B0062CF8EDA1}"/>
              </a:ext>
            </a:extLst>
          </p:cNvPr>
          <p:cNvSpPr/>
          <p:nvPr/>
        </p:nvSpPr>
        <p:spPr bwMode="auto">
          <a:xfrm>
            <a:off x="2009277" y="1238945"/>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A30D5EBF-0E21-4A4E-A53C-4E361A300BF6}"/>
              </a:ext>
            </a:extLst>
          </p:cNvPr>
          <p:cNvSpPr/>
          <p:nvPr/>
        </p:nvSpPr>
        <p:spPr bwMode="auto">
          <a:xfrm>
            <a:off x="2009277" y="1241333"/>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50196"/>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A02FD4E-905A-4A77-9DD4-2D332D53BEE4}"/>
              </a:ext>
            </a:extLst>
          </p:cNvPr>
          <p:cNvCxnSpPr>
            <a:cxnSpLocks/>
          </p:cNvCxnSpPr>
          <p:nvPr/>
        </p:nvCxnSpPr>
        <p:spPr>
          <a:xfrm>
            <a:off x="2274772" y="2454677"/>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953921-B83B-4301-9DB7-8FF68B58F0D7}"/>
              </a:ext>
            </a:extLst>
          </p:cNvPr>
          <p:cNvCxnSpPr>
            <a:cxnSpLocks/>
          </p:cNvCxnSpPr>
          <p:nvPr/>
        </p:nvCxnSpPr>
        <p:spPr>
          <a:xfrm>
            <a:off x="2274772" y="2568703"/>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901AB6-B1C0-4DE5-A411-74663337F2D9}"/>
              </a:ext>
            </a:extLst>
          </p:cNvPr>
          <p:cNvCxnSpPr>
            <a:cxnSpLocks/>
          </p:cNvCxnSpPr>
          <p:nvPr/>
        </p:nvCxnSpPr>
        <p:spPr>
          <a:xfrm>
            <a:off x="2356476" y="2682728"/>
            <a:ext cx="30581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8A32D704-C468-4E8D-AFDE-BD6CB84C4E2C}"/>
              </a:ext>
            </a:extLst>
          </p:cNvPr>
          <p:cNvSpPr/>
          <p:nvPr/>
        </p:nvSpPr>
        <p:spPr bwMode="auto">
          <a:xfrm>
            <a:off x="1869074" y="3363015"/>
            <a:ext cx="1275893" cy="1864343"/>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24A3B0F3-373E-4336-8BDC-D2134562475B}"/>
              </a:ext>
            </a:extLst>
          </p:cNvPr>
          <p:cNvSpPr/>
          <p:nvPr/>
        </p:nvSpPr>
        <p:spPr bwMode="auto">
          <a:xfrm>
            <a:off x="2251291" y="3772731"/>
            <a:ext cx="514208" cy="96791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6D92E84B-CF8B-4287-BDF0-6A49CCED940E}"/>
              </a:ext>
            </a:extLst>
          </p:cNvPr>
          <p:cNvSpPr/>
          <p:nvPr/>
        </p:nvSpPr>
        <p:spPr bwMode="auto">
          <a:xfrm>
            <a:off x="2238100" y="4071080"/>
            <a:ext cx="522458" cy="3712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8E18568-9F68-4E0F-A307-87F5133C15A7}"/>
              </a:ext>
            </a:extLst>
          </p:cNvPr>
          <p:cNvSpPr/>
          <p:nvPr/>
        </p:nvSpPr>
        <p:spPr>
          <a:xfrm>
            <a:off x="1081273" y="5667726"/>
            <a:ext cx="2749471" cy="707886"/>
          </a:xfrm>
          <a:prstGeom prst="rect">
            <a:avLst/>
          </a:prstGeom>
        </p:spPr>
        <p:txBody>
          <a:bodyPr wrap="none">
            <a:spAutoFit/>
          </a:bodyPr>
          <a:lstStyle/>
          <a:p>
            <a:r>
              <a:rPr lang="el-GR" sz="4000" i="1"/>
              <a:t>α</a:t>
            </a:r>
            <a:r>
              <a:rPr lang="en-US" sz="4000"/>
              <a:t> |0〉 + </a:t>
            </a:r>
            <a:r>
              <a:rPr lang="el-GR" sz="4000" i="1"/>
              <a:t>β</a:t>
            </a:r>
            <a:r>
              <a:rPr lang="en-US" sz="4000"/>
              <a:t> |1〉</a:t>
            </a:r>
          </a:p>
        </p:txBody>
      </p:sp>
      <p:sp>
        <p:nvSpPr>
          <p:cNvPr id="43" name="Rectangle: Rounded Corners 42">
            <a:extLst>
              <a:ext uri="{FF2B5EF4-FFF2-40B4-BE49-F238E27FC236}">
                <a16:creationId xmlns:a16="http://schemas.microsoft.com/office/drawing/2014/main" id="{F8A3CD7B-BD43-4DBC-9A32-9051CD8BBD4D}"/>
              </a:ext>
            </a:extLst>
          </p:cNvPr>
          <p:cNvSpPr/>
          <p:nvPr/>
        </p:nvSpPr>
        <p:spPr bwMode="auto">
          <a:xfrm>
            <a:off x="6055293" y="4740650"/>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BBAD5C20-1DD4-4E3F-9C2A-7742BCE5B5EC}"/>
              </a:ext>
            </a:extLst>
          </p:cNvPr>
          <p:cNvSpPr/>
          <p:nvPr/>
        </p:nvSpPr>
        <p:spPr bwMode="auto">
          <a:xfrm>
            <a:off x="6347424" y="5054714"/>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9B3E2B11-441D-4556-B29F-D81FC916233F}"/>
              </a:ext>
            </a:extLst>
          </p:cNvPr>
          <p:cNvSpPr/>
          <p:nvPr/>
        </p:nvSpPr>
        <p:spPr bwMode="auto">
          <a:xfrm>
            <a:off x="6347423" y="5485416"/>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49209E0F-4C1F-421F-9C1C-7AE27672E568}"/>
              </a:ext>
            </a:extLst>
          </p:cNvPr>
          <p:cNvSpPr/>
          <p:nvPr/>
        </p:nvSpPr>
        <p:spPr bwMode="auto">
          <a:xfrm>
            <a:off x="6165276" y="3361815"/>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F40669F5-DB9F-4AE4-BD1B-2E37ADE09B41}"/>
              </a:ext>
            </a:extLst>
          </p:cNvPr>
          <p:cNvCxnSpPr>
            <a:cxnSpLocks/>
          </p:cNvCxnSpPr>
          <p:nvPr/>
        </p:nvCxnSpPr>
        <p:spPr>
          <a:xfrm>
            <a:off x="6365022" y="427036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7E81BEF-065A-42D5-85C0-D84F0510066D}"/>
              </a:ext>
            </a:extLst>
          </p:cNvPr>
          <p:cNvCxnSpPr>
            <a:cxnSpLocks/>
          </p:cNvCxnSpPr>
          <p:nvPr/>
        </p:nvCxnSpPr>
        <p:spPr>
          <a:xfrm>
            <a:off x="6365022" y="4384393"/>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631F86-4703-45B7-A85C-136935AF2D5F}"/>
              </a:ext>
            </a:extLst>
          </p:cNvPr>
          <p:cNvCxnSpPr>
            <a:cxnSpLocks/>
          </p:cNvCxnSpPr>
          <p:nvPr/>
        </p:nvCxnSpPr>
        <p:spPr>
          <a:xfrm>
            <a:off x="6423294" y="4483350"/>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98B2A0C-2B18-4646-87A7-931460EF0FAC}"/>
              </a:ext>
            </a:extLst>
          </p:cNvPr>
          <p:cNvCxnSpPr/>
          <p:nvPr/>
        </p:nvCxnSpPr>
        <p:spPr>
          <a:xfrm>
            <a:off x="3473245" y="4384393"/>
            <a:ext cx="2344994" cy="910278"/>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95BF37D6-8482-4548-B691-4B9654003C13}"/>
              </a:ext>
            </a:extLst>
          </p:cNvPr>
          <p:cNvSpPr/>
          <p:nvPr/>
        </p:nvSpPr>
        <p:spPr bwMode="auto">
          <a:xfrm>
            <a:off x="6055293" y="170554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1EB71B73-A506-4F40-B7D9-3A4E4DFD9690}"/>
              </a:ext>
            </a:extLst>
          </p:cNvPr>
          <p:cNvSpPr/>
          <p:nvPr/>
        </p:nvSpPr>
        <p:spPr bwMode="auto">
          <a:xfrm>
            <a:off x="6347424" y="201961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90D06C36-32F8-4AD1-935D-749C211572C1}"/>
              </a:ext>
            </a:extLst>
          </p:cNvPr>
          <p:cNvSpPr/>
          <p:nvPr/>
        </p:nvSpPr>
        <p:spPr bwMode="auto">
          <a:xfrm>
            <a:off x="6333667" y="2037233"/>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D5351FFC-C0F2-42F5-B593-942B6F147466}"/>
              </a:ext>
            </a:extLst>
          </p:cNvPr>
          <p:cNvSpPr/>
          <p:nvPr/>
        </p:nvSpPr>
        <p:spPr bwMode="auto">
          <a:xfrm>
            <a:off x="6165276" y="32671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DB257F80-9869-4392-B776-465CEBE7B6E5}"/>
              </a:ext>
            </a:extLst>
          </p:cNvPr>
          <p:cNvCxnSpPr>
            <a:cxnSpLocks/>
          </p:cNvCxnSpPr>
          <p:nvPr/>
        </p:nvCxnSpPr>
        <p:spPr>
          <a:xfrm>
            <a:off x="6365022" y="123526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3ED88A3-AC74-4C4D-9B7B-BA7A3B0E407A}"/>
              </a:ext>
            </a:extLst>
          </p:cNvPr>
          <p:cNvCxnSpPr>
            <a:cxnSpLocks/>
          </p:cNvCxnSpPr>
          <p:nvPr/>
        </p:nvCxnSpPr>
        <p:spPr>
          <a:xfrm>
            <a:off x="6365022" y="134929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08F9FBF-7712-430D-8E0F-0768ABBA484C}"/>
              </a:ext>
            </a:extLst>
          </p:cNvPr>
          <p:cNvCxnSpPr>
            <a:cxnSpLocks/>
          </p:cNvCxnSpPr>
          <p:nvPr/>
        </p:nvCxnSpPr>
        <p:spPr>
          <a:xfrm>
            <a:off x="6423294" y="144824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2E6F2A5-26C8-4C8F-B0F3-87AA2298572C}"/>
              </a:ext>
            </a:extLst>
          </p:cNvPr>
          <p:cNvCxnSpPr>
            <a:cxnSpLocks/>
          </p:cNvCxnSpPr>
          <p:nvPr/>
        </p:nvCxnSpPr>
        <p:spPr>
          <a:xfrm flipV="1">
            <a:off x="3509064" y="2382463"/>
            <a:ext cx="2309175" cy="110224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3CBE7FE-D1C3-4C2F-9DC6-7998B4EE7FCF}"/>
              </a:ext>
            </a:extLst>
          </p:cNvPr>
          <p:cNvSpPr/>
          <p:nvPr/>
        </p:nvSpPr>
        <p:spPr>
          <a:xfrm>
            <a:off x="7235165" y="4839532"/>
            <a:ext cx="4872809" cy="707886"/>
          </a:xfrm>
          <a:prstGeom prst="rect">
            <a:avLst/>
          </a:prstGeom>
        </p:spPr>
        <p:txBody>
          <a:bodyPr wrap="none">
            <a:spAutoFit/>
          </a:bodyPr>
          <a:lstStyle/>
          <a:p>
            <a:r>
              <a:rPr lang="en-US" sz="4000"/>
              <a:t>0 with probability |</a:t>
            </a:r>
            <a:r>
              <a:rPr lang="el-GR" sz="4000" i="1"/>
              <a:t>α</a:t>
            </a:r>
            <a:r>
              <a:rPr lang="en-US" sz="4000"/>
              <a:t>|²</a:t>
            </a:r>
          </a:p>
        </p:txBody>
      </p:sp>
      <p:sp>
        <p:nvSpPr>
          <p:cNvPr id="58" name="Rectangle 57">
            <a:extLst>
              <a:ext uri="{FF2B5EF4-FFF2-40B4-BE49-F238E27FC236}">
                <a16:creationId xmlns:a16="http://schemas.microsoft.com/office/drawing/2014/main" id="{7F88DF8A-846D-4253-A7DB-590C2C1787E4}"/>
              </a:ext>
            </a:extLst>
          </p:cNvPr>
          <p:cNvSpPr/>
          <p:nvPr/>
        </p:nvSpPr>
        <p:spPr>
          <a:xfrm>
            <a:off x="7235164" y="1665512"/>
            <a:ext cx="4755789" cy="707886"/>
          </a:xfrm>
          <a:prstGeom prst="rect">
            <a:avLst/>
          </a:prstGeom>
        </p:spPr>
        <p:txBody>
          <a:bodyPr wrap="none">
            <a:spAutoFit/>
          </a:bodyPr>
          <a:lstStyle/>
          <a:p>
            <a:r>
              <a:rPr lang="en-US" sz="4000"/>
              <a:t>1 with probability |</a:t>
            </a:r>
            <a:r>
              <a:rPr lang="el-GR" sz="4000" i="1"/>
              <a:t>β</a:t>
            </a:r>
            <a:r>
              <a:rPr lang="en-US" sz="4000"/>
              <a:t>|²</a:t>
            </a:r>
          </a:p>
        </p:txBody>
      </p:sp>
      <p:sp>
        <p:nvSpPr>
          <p:cNvPr id="2" name="TextBox 1">
            <a:extLst>
              <a:ext uri="{FF2B5EF4-FFF2-40B4-BE49-F238E27FC236}">
                <a16:creationId xmlns:a16="http://schemas.microsoft.com/office/drawing/2014/main" id="{5290FFD3-FBCC-418E-B981-54C4D17D1629}"/>
              </a:ext>
            </a:extLst>
          </p:cNvPr>
          <p:cNvSpPr txBox="1"/>
          <p:nvPr/>
        </p:nvSpPr>
        <p:spPr>
          <a:xfrm>
            <a:off x="4306662" y="4070461"/>
            <a:ext cx="713978" cy="627864"/>
          </a:xfrm>
          <a:prstGeom prst="rect">
            <a:avLst/>
          </a:prstGeom>
          <a:noFill/>
        </p:spPr>
        <p:txBody>
          <a:bodyPr wrap="none" lIns="182880" tIns="146304" rIns="182880" bIns="146304" rtlCol="0">
            <a:spAutoFit/>
          </a:bodyPr>
          <a:lstStyle/>
          <a:p>
            <a:pPr>
              <a:lnSpc>
                <a:spcPct val="90000"/>
              </a:lnSpc>
              <a:spcAft>
                <a:spcPts val="600"/>
              </a:spcAft>
            </a:pPr>
            <a:r>
              <a:rPr lang="en-US" sz="2400"/>
              <a:t>|0〉</a:t>
            </a:r>
            <a:endParaRPr lang="en-GB" sz="2400" err="1">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60B1990B-CDE9-4C91-B120-EAE1411ED9AC}"/>
              </a:ext>
            </a:extLst>
          </p:cNvPr>
          <p:cNvSpPr txBox="1"/>
          <p:nvPr/>
        </p:nvSpPr>
        <p:spPr>
          <a:xfrm>
            <a:off x="4175401" y="2254771"/>
            <a:ext cx="667490" cy="627864"/>
          </a:xfrm>
          <a:prstGeom prst="rect">
            <a:avLst/>
          </a:prstGeom>
          <a:noFill/>
        </p:spPr>
        <p:txBody>
          <a:bodyPr wrap="none" lIns="182880" tIns="146304" rIns="182880" bIns="146304" rtlCol="0">
            <a:spAutoFit/>
          </a:bodyPr>
          <a:lstStyle/>
          <a:p>
            <a:pPr>
              <a:lnSpc>
                <a:spcPct val="90000"/>
              </a:lnSpc>
              <a:spcAft>
                <a:spcPts val="600"/>
              </a:spcAft>
            </a:pPr>
            <a:r>
              <a:rPr lang="en-US" sz="2400"/>
              <a:t>|1〉</a:t>
            </a:r>
            <a:endParaRPr lang="en-GB"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435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fade">
                                      <p:cBhvr>
                                        <p:cTn id="31" dur="500"/>
                                        <p:tgtEl>
                                          <p:spTgt spid="4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0"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 presetClass="entr" presetSubtype="0"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6" grpId="0" animBg="1"/>
      <p:bldP spid="37" grpId="0" animBg="1"/>
      <p:bldP spid="38" grpId="0" animBg="1"/>
      <p:bldP spid="43" grpId="0" animBg="1"/>
      <p:bldP spid="44" grpId="0" animBg="1"/>
      <p:bldP spid="45" grpId="0" animBg="1"/>
      <p:bldP spid="46" grpId="0" animBg="1"/>
      <p:bldP spid="50" grpId="0" animBg="1"/>
      <p:bldP spid="51" grpId="0" animBg="1"/>
      <p:bldP spid="52" grpId="0" animBg="1"/>
      <p:bldP spid="53" grpId="0" animBg="1"/>
      <p:bldP spid="10" grpId="0"/>
      <p:bldP spid="58" grpId="0"/>
      <p:bldP spid="2"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1D53-B0D5-42B9-9E52-840D2B6F178B}"/>
              </a:ext>
            </a:extLst>
          </p:cNvPr>
          <p:cNvSpPr>
            <a:spLocks noGrp="1"/>
          </p:cNvSpPr>
          <p:nvPr>
            <p:ph type="title"/>
          </p:nvPr>
        </p:nvSpPr>
        <p:spPr/>
        <p:txBody>
          <a:bodyPr/>
          <a:lstStyle/>
          <a:p>
            <a:r>
              <a:rPr lang="en-US"/>
              <a:t>Measuring a qubit</a:t>
            </a:r>
          </a:p>
        </p:txBody>
      </p:sp>
      <p:sp>
        <p:nvSpPr>
          <p:cNvPr id="3" name="Text Placeholder 2">
            <a:extLst>
              <a:ext uri="{FF2B5EF4-FFF2-40B4-BE49-F238E27FC236}">
                <a16:creationId xmlns:a16="http://schemas.microsoft.com/office/drawing/2014/main" id="{77ED613F-63D4-4A94-9DB4-293BA2212077}"/>
              </a:ext>
            </a:extLst>
          </p:cNvPr>
          <p:cNvSpPr>
            <a:spLocks noGrp="1"/>
          </p:cNvSpPr>
          <p:nvPr>
            <p:ph type="body" sz="quarter" idx="10"/>
          </p:nvPr>
        </p:nvSpPr>
        <p:spPr>
          <a:xfrm>
            <a:off x="269240" y="1716281"/>
            <a:ext cx="9903459" cy="591957"/>
          </a:xfrm>
        </p:spPr>
        <p:txBody>
          <a:bodyPr/>
          <a:lstStyle/>
          <a:p>
            <a:r>
              <a:rPr lang="en-US">
                <a:solidFill>
                  <a:schemeClr val="tx2">
                    <a:lumMod val="75000"/>
                  </a:schemeClr>
                </a:solidFill>
                <a:latin typeface="Consolas" panose="020B0609020204030204" pitchFamily="49" charset="0"/>
              </a:rPr>
              <a:t>operation</a:t>
            </a:r>
            <a:r>
              <a:rPr lang="en-US">
                <a:latin typeface="Consolas" panose="020B0609020204030204" pitchFamily="49" charset="0"/>
              </a:rPr>
              <a:t> </a:t>
            </a:r>
            <a:r>
              <a:rPr lang="en-US">
                <a:solidFill>
                  <a:schemeClr val="accent5">
                    <a:lumMod val="40000"/>
                    <a:lumOff val="60000"/>
                  </a:schemeClr>
                </a:solidFill>
                <a:latin typeface="Consolas" panose="020B0609020204030204" pitchFamily="49" charset="0"/>
              </a:rPr>
              <a:t>M</a:t>
            </a:r>
            <a:r>
              <a:rPr lang="en-US">
                <a:latin typeface="Consolas" panose="020B0609020204030204" pitchFamily="49" charset="0"/>
              </a:rPr>
              <a:t> (qubit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 </a:t>
            </a:r>
            <a:r>
              <a:rPr lang="en-US">
                <a:solidFill>
                  <a:schemeClr val="tx2">
                    <a:lumMod val="75000"/>
                  </a:schemeClr>
                </a:solidFill>
                <a:latin typeface="Consolas" panose="020B0609020204030204" pitchFamily="49" charset="0"/>
              </a:rPr>
              <a:t>Result</a:t>
            </a:r>
          </a:p>
        </p:txBody>
      </p:sp>
      <p:cxnSp>
        <p:nvCxnSpPr>
          <p:cNvPr id="5" name="Straight Connector 4">
            <a:extLst>
              <a:ext uri="{FF2B5EF4-FFF2-40B4-BE49-F238E27FC236}">
                <a16:creationId xmlns:a16="http://schemas.microsoft.com/office/drawing/2014/main" id="{587CF02B-9086-47DB-8A7E-47FDEEEDEC20}"/>
              </a:ext>
            </a:extLst>
          </p:cNvPr>
          <p:cNvCxnSpPr>
            <a:cxnSpLocks/>
          </p:cNvCxnSpPr>
          <p:nvPr/>
        </p:nvCxnSpPr>
        <p:spPr>
          <a:xfrm flipV="1">
            <a:off x="480052" y="3429000"/>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B2E60238-8747-4BD1-AB96-C64CCAF2DB6C}"/>
              </a:ext>
            </a:extLst>
          </p:cNvPr>
          <p:cNvSpPr txBox="1"/>
          <p:nvPr/>
        </p:nvSpPr>
        <p:spPr>
          <a:xfrm>
            <a:off x="878989" y="3115068"/>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M</a:t>
            </a:r>
          </a:p>
        </p:txBody>
      </p:sp>
      <p:cxnSp>
        <p:nvCxnSpPr>
          <p:cNvPr id="7" name="Straight Connector 6">
            <a:extLst>
              <a:ext uri="{FF2B5EF4-FFF2-40B4-BE49-F238E27FC236}">
                <a16:creationId xmlns:a16="http://schemas.microsoft.com/office/drawing/2014/main" id="{5394F5B2-3BA8-40C6-9D12-988FC026DD42}"/>
              </a:ext>
            </a:extLst>
          </p:cNvPr>
          <p:cNvCxnSpPr>
            <a:cxnSpLocks/>
          </p:cNvCxnSpPr>
          <p:nvPr/>
        </p:nvCxnSpPr>
        <p:spPr>
          <a:xfrm flipV="1">
            <a:off x="2315478" y="3429000"/>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4FC7A56-E091-44C5-A504-EC1B72F254F3}"/>
              </a:ext>
            </a:extLst>
          </p:cNvPr>
          <p:cNvSpPr txBox="1"/>
          <p:nvPr/>
        </p:nvSpPr>
        <p:spPr>
          <a:xfrm>
            <a:off x="2714415" y="3115068"/>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4" name="Arc 3">
            <a:extLst>
              <a:ext uri="{FF2B5EF4-FFF2-40B4-BE49-F238E27FC236}">
                <a16:creationId xmlns:a16="http://schemas.microsoft.com/office/drawing/2014/main" id="{AAE6020C-BB05-43E2-A833-3AFDF0EB5B88}"/>
              </a:ext>
            </a:extLst>
          </p:cNvPr>
          <p:cNvSpPr/>
          <p:nvPr/>
        </p:nvSpPr>
        <p:spPr>
          <a:xfrm>
            <a:off x="2844943" y="3299793"/>
            <a:ext cx="384148" cy="384148"/>
          </a:xfrm>
          <a:prstGeom prst="arc">
            <a:avLst>
              <a:gd name="adj1" fmla="val 10504722"/>
              <a:gd name="adj2" fmla="val 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88CFAA75-5531-461A-9561-70CD74960F9C}"/>
              </a:ext>
            </a:extLst>
          </p:cNvPr>
          <p:cNvCxnSpPr/>
          <p:nvPr/>
        </p:nvCxnSpPr>
        <p:spPr>
          <a:xfrm flipV="1">
            <a:off x="3023660" y="3200400"/>
            <a:ext cx="205431" cy="29146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7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a:t>
            </a:r>
          </a:p>
        </p:txBody>
      </p:sp>
    </p:spTree>
    <p:extLst>
      <p:ext uri="{BB962C8B-B14F-4D97-AF65-F5344CB8AC3E}">
        <p14:creationId xmlns:p14="http://schemas.microsoft.com/office/powerpoint/2010/main" val="421643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A61B-0073-436F-8637-7A4141BE4B49}"/>
              </a:ext>
            </a:extLst>
          </p:cNvPr>
          <p:cNvSpPr>
            <a:spLocks noGrp="1"/>
          </p:cNvSpPr>
          <p:nvPr>
            <p:ph type="title"/>
          </p:nvPr>
        </p:nvSpPr>
        <p:spPr>
          <a:xfrm>
            <a:off x="424905" y="2040630"/>
            <a:ext cx="11342189" cy="1162178"/>
          </a:xfrm>
          <a:solidFill>
            <a:schemeClr val="bg2">
              <a:alpha val="67000"/>
            </a:schemeClr>
          </a:solidFill>
        </p:spPr>
        <p:txBody>
          <a:bodyPr/>
          <a:lstStyle/>
          <a:p>
            <a:pPr algn="ctr"/>
            <a:r>
              <a:rPr lang="en-GB"/>
              <a:t>Quantum mechanics is weird</a:t>
            </a:r>
          </a:p>
        </p:txBody>
      </p:sp>
    </p:spTree>
    <p:extLst>
      <p:ext uri="{BB962C8B-B14F-4D97-AF65-F5344CB8AC3E}">
        <p14:creationId xmlns:p14="http://schemas.microsoft.com/office/powerpoint/2010/main" val="5586010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NOT</a:t>
            </a:r>
          </a:p>
        </p:txBody>
      </p:sp>
      <p:sp>
        <p:nvSpPr>
          <p:cNvPr id="43" name="Rectangle: Rounded Corners 42">
            <a:extLst>
              <a:ext uri="{FF2B5EF4-FFF2-40B4-BE49-F238E27FC236}">
                <a16:creationId xmlns:a16="http://schemas.microsoft.com/office/drawing/2014/main" id="{40B89E8E-9EEA-4E5B-8EC5-98A86D1B17D1}"/>
              </a:ext>
            </a:extLst>
          </p:cNvPr>
          <p:cNvSpPr/>
          <p:nvPr/>
        </p:nvSpPr>
        <p:spPr bwMode="auto">
          <a:xfrm>
            <a:off x="66507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C69375D-398C-4D96-B18A-35CDC7B9D841}"/>
              </a:ext>
            </a:extLst>
          </p:cNvPr>
          <p:cNvSpPr/>
          <p:nvPr/>
        </p:nvSpPr>
        <p:spPr bwMode="auto">
          <a:xfrm>
            <a:off x="69429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7F6757B3-D987-420E-9553-A109CE9ECB92}"/>
              </a:ext>
            </a:extLst>
          </p:cNvPr>
          <p:cNvSpPr/>
          <p:nvPr/>
        </p:nvSpPr>
        <p:spPr bwMode="auto">
          <a:xfrm>
            <a:off x="6936824" y="2790872"/>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2111BF4-15C7-4290-8486-ADEB93CC7C65}"/>
              </a:ext>
            </a:extLst>
          </p:cNvPr>
          <p:cNvSpPr/>
          <p:nvPr/>
        </p:nvSpPr>
        <p:spPr bwMode="auto">
          <a:xfrm>
            <a:off x="67607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916C443A-4740-4E1E-9581-9CA580D8B1F7}"/>
              </a:ext>
            </a:extLst>
          </p:cNvPr>
          <p:cNvCxnSpPr>
            <a:cxnSpLocks/>
          </p:cNvCxnSpPr>
          <p:nvPr/>
        </p:nvCxnSpPr>
        <p:spPr>
          <a:xfrm>
            <a:off x="69605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B5B568-9F26-40AE-945F-058F6C84C643}"/>
              </a:ext>
            </a:extLst>
          </p:cNvPr>
          <p:cNvCxnSpPr>
            <a:cxnSpLocks/>
          </p:cNvCxnSpPr>
          <p:nvPr/>
        </p:nvCxnSpPr>
        <p:spPr>
          <a:xfrm>
            <a:off x="69605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03B6E1-EFB5-4348-AF5C-0BBEB633BB79}"/>
              </a:ext>
            </a:extLst>
          </p:cNvPr>
          <p:cNvCxnSpPr>
            <a:cxnSpLocks/>
          </p:cNvCxnSpPr>
          <p:nvPr/>
        </p:nvCxnSpPr>
        <p:spPr>
          <a:xfrm>
            <a:off x="70187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A67641A3-C4DD-4AE2-A97F-AE0E12F45AC0}"/>
              </a:ext>
            </a:extLst>
          </p:cNvPr>
          <p:cNvSpPr/>
          <p:nvPr/>
        </p:nvSpPr>
        <p:spPr bwMode="auto">
          <a:xfrm>
            <a:off x="3466951" y="2449417"/>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960C6B7E-4A40-4CC8-AB4A-DA76BF6971CA}"/>
              </a:ext>
            </a:extLst>
          </p:cNvPr>
          <p:cNvSpPr/>
          <p:nvPr/>
        </p:nvSpPr>
        <p:spPr bwMode="auto">
          <a:xfrm>
            <a:off x="3759082" y="2763481"/>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6BDFFA6-C530-4BDE-97CE-FBD806D88B63}"/>
              </a:ext>
            </a:extLst>
          </p:cNvPr>
          <p:cNvSpPr/>
          <p:nvPr/>
        </p:nvSpPr>
        <p:spPr bwMode="auto">
          <a:xfrm>
            <a:off x="3747115" y="2763481"/>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24343FB2-B2C5-4525-BC73-B651F86E2E4F}"/>
              </a:ext>
            </a:extLst>
          </p:cNvPr>
          <p:cNvSpPr/>
          <p:nvPr/>
        </p:nvSpPr>
        <p:spPr bwMode="auto">
          <a:xfrm>
            <a:off x="3576934" y="1070582"/>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CF15B361-C381-480A-8CC5-1FF5BAEA0314}"/>
              </a:ext>
            </a:extLst>
          </p:cNvPr>
          <p:cNvCxnSpPr>
            <a:cxnSpLocks/>
          </p:cNvCxnSpPr>
          <p:nvPr/>
        </p:nvCxnSpPr>
        <p:spPr>
          <a:xfrm>
            <a:off x="3776680" y="1979134"/>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A4C68B-A4A7-49C6-ABC2-808604234554}"/>
              </a:ext>
            </a:extLst>
          </p:cNvPr>
          <p:cNvCxnSpPr>
            <a:cxnSpLocks/>
          </p:cNvCxnSpPr>
          <p:nvPr/>
        </p:nvCxnSpPr>
        <p:spPr>
          <a:xfrm>
            <a:off x="3776680" y="2093160"/>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15FAE0-2F77-4685-8C8F-615BB0953BB5}"/>
              </a:ext>
            </a:extLst>
          </p:cNvPr>
          <p:cNvCxnSpPr>
            <a:cxnSpLocks/>
          </p:cNvCxnSpPr>
          <p:nvPr/>
        </p:nvCxnSpPr>
        <p:spPr>
          <a:xfrm>
            <a:off x="3834952" y="2192117"/>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FFDBF577-31BB-418A-843C-A58C5BC27F37}"/>
              </a:ext>
            </a:extLst>
          </p:cNvPr>
          <p:cNvSpPr/>
          <p:nvPr/>
        </p:nvSpPr>
        <p:spPr bwMode="auto">
          <a:xfrm>
            <a:off x="9796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6A4B696-B994-4D2F-B7AA-FB3F82D326F0}"/>
              </a:ext>
            </a:extLst>
          </p:cNvPr>
          <p:cNvSpPr/>
          <p:nvPr/>
        </p:nvSpPr>
        <p:spPr bwMode="auto">
          <a:xfrm>
            <a:off x="12718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F0C7F616-9339-44E9-9C49-87A15005788E}"/>
              </a:ext>
            </a:extLst>
          </p:cNvPr>
          <p:cNvSpPr/>
          <p:nvPr/>
        </p:nvSpPr>
        <p:spPr bwMode="auto">
          <a:xfrm>
            <a:off x="1271819" y="3221574"/>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9AD285A7-E4D3-4FD6-AD76-4E3B1090E67B}"/>
              </a:ext>
            </a:extLst>
          </p:cNvPr>
          <p:cNvSpPr/>
          <p:nvPr/>
        </p:nvSpPr>
        <p:spPr bwMode="auto">
          <a:xfrm>
            <a:off x="10896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17611F69-7380-46A0-A2E5-4DED0378ADAB}"/>
              </a:ext>
            </a:extLst>
          </p:cNvPr>
          <p:cNvCxnSpPr>
            <a:cxnSpLocks/>
          </p:cNvCxnSpPr>
          <p:nvPr/>
        </p:nvCxnSpPr>
        <p:spPr>
          <a:xfrm>
            <a:off x="12894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A2B4FD-309B-4889-A038-B6062521A6EE}"/>
              </a:ext>
            </a:extLst>
          </p:cNvPr>
          <p:cNvCxnSpPr>
            <a:cxnSpLocks/>
          </p:cNvCxnSpPr>
          <p:nvPr/>
        </p:nvCxnSpPr>
        <p:spPr>
          <a:xfrm>
            <a:off x="12894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2F66AD-2337-4D77-A713-DE58C5B15DEB}"/>
              </a:ext>
            </a:extLst>
          </p:cNvPr>
          <p:cNvCxnSpPr>
            <a:cxnSpLocks/>
          </p:cNvCxnSpPr>
          <p:nvPr/>
        </p:nvCxnSpPr>
        <p:spPr>
          <a:xfrm>
            <a:off x="13476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1B4F7E32-D725-437E-A63B-92FE3B1F4FB1}"/>
              </a:ext>
            </a:extLst>
          </p:cNvPr>
          <p:cNvSpPr/>
          <p:nvPr/>
        </p:nvSpPr>
        <p:spPr bwMode="auto">
          <a:xfrm>
            <a:off x="9063964" y="2449417"/>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A8F6F5D6-0F92-4398-8F34-7EB6D6626C9F}"/>
              </a:ext>
            </a:extLst>
          </p:cNvPr>
          <p:cNvSpPr/>
          <p:nvPr/>
        </p:nvSpPr>
        <p:spPr bwMode="auto">
          <a:xfrm>
            <a:off x="9356095" y="2763481"/>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90F9F64-84D6-4A0A-8F37-31C74712A28B}"/>
              </a:ext>
            </a:extLst>
          </p:cNvPr>
          <p:cNvSpPr/>
          <p:nvPr/>
        </p:nvSpPr>
        <p:spPr bwMode="auto">
          <a:xfrm>
            <a:off x="9356094" y="3194183"/>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C8123C34-3144-4620-AF7C-972E899511D8}"/>
              </a:ext>
            </a:extLst>
          </p:cNvPr>
          <p:cNvSpPr/>
          <p:nvPr/>
        </p:nvSpPr>
        <p:spPr bwMode="auto">
          <a:xfrm>
            <a:off x="9173947" y="1070582"/>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F873800E-BA59-4A65-A46D-E54D9075EDDC}"/>
              </a:ext>
            </a:extLst>
          </p:cNvPr>
          <p:cNvCxnSpPr>
            <a:cxnSpLocks/>
          </p:cNvCxnSpPr>
          <p:nvPr/>
        </p:nvCxnSpPr>
        <p:spPr>
          <a:xfrm>
            <a:off x="9373693" y="1979134"/>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D008E4-18F5-414B-8810-824677CEC46F}"/>
              </a:ext>
            </a:extLst>
          </p:cNvPr>
          <p:cNvCxnSpPr>
            <a:cxnSpLocks/>
          </p:cNvCxnSpPr>
          <p:nvPr/>
        </p:nvCxnSpPr>
        <p:spPr>
          <a:xfrm>
            <a:off x="9373693" y="2093160"/>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8AC171F-ACEE-43EE-9C3B-93300229CCF7}"/>
              </a:ext>
            </a:extLst>
          </p:cNvPr>
          <p:cNvCxnSpPr>
            <a:cxnSpLocks/>
          </p:cNvCxnSpPr>
          <p:nvPr/>
        </p:nvCxnSpPr>
        <p:spPr>
          <a:xfrm>
            <a:off x="9431965" y="2192117"/>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00B3D7-B754-4441-A22A-7477F2D6ACE5}"/>
              </a:ext>
            </a:extLst>
          </p:cNvPr>
          <p:cNvCxnSpPr>
            <a:cxnSpLocks/>
          </p:cNvCxnSpPr>
          <p:nvPr/>
        </p:nvCxnSpPr>
        <p:spPr>
          <a:xfrm>
            <a:off x="2224123" y="3167497"/>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4F8FA9D-2BFF-4711-98BF-34063819AADA}"/>
              </a:ext>
            </a:extLst>
          </p:cNvPr>
          <p:cNvCxnSpPr>
            <a:cxnSpLocks/>
          </p:cNvCxnSpPr>
          <p:nvPr/>
        </p:nvCxnSpPr>
        <p:spPr>
          <a:xfrm>
            <a:off x="7851485" y="3167497"/>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3D4E1E9-D95F-431C-AAE5-2CEA57F0E8C0}"/>
              </a:ext>
            </a:extLst>
          </p:cNvPr>
          <p:cNvSpPr txBox="1"/>
          <p:nvPr/>
        </p:nvSpPr>
        <p:spPr>
          <a:xfrm>
            <a:off x="991249" y="4396692"/>
            <a:ext cx="93594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74" name="TextBox 73">
            <a:extLst>
              <a:ext uri="{FF2B5EF4-FFF2-40B4-BE49-F238E27FC236}">
                <a16:creationId xmlns:a16="http://schemas.microsoft.com/office/drawing/2014/main" id="{12D4EB62-357D-4C01-A14C-20AC21048C94}"/>
              </a:ext>
            </a:extLst>
          </p:cNvPr>
          <p:cNvSpPr txBox="1"/>
          <p:nvPr/>
        </p:nvSpPr>
        <p:spPr>
          <a:xfrm>
            <a:off x="9075524" y="4369301"/>
            <a:ext cx="93594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75" name="TextBox 74">
            <a:extLst>
              <a:ext uri="{FF2B5EF4-FFF2-40B4-BE49-F238E27FC236}">
                <a16:creationId xmlns:a16="http://schemas.microsoft.com/office/drawing/2014/main" id="{38D1DC2F-AF04-4FDF-BCA6-3D1A88B07CFC}"/>
              </a:ext>
            </a:extLst>
          </p:cNvPr>
          <p:cNvSpPr txBox="1"/>
          <p:nvPr/>
        </p:nvSpPr>
        <p:spPr>
          <a:xfrm>
            <a:off x="3561987" y="4396692"/>
            <a:ext cx="84778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76" name="TextBox 75">
            <a:extLst>
              <a:ext uri="{FF2B5EF4-FFF2-40B4-BE49-F238E27FC236}">
                <a16:creationId xmlns:a16="http://schemas.microsoft.com/office/drawing/2014/main" id="{69DC0DA6-E2D0-4BFE-AE2D-2F70DF3DAB0B}"/>
              </a:ext>
            </a:extLst>
          </p:cNvPr>
          <p:cNvSpPr txBox="1"/>
          <p:nvPr/>
        </p:nvSpPr>
        <p:spPr>
          <a:xfrm>
            <a:off x="6698306" y="4396692"/>
            <a:ext cx="84778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Tree>
    <p:extLst>
      <p:ext uri="{BB962C8B-B14F-4D97-AF65-F5344CB8AC3E}">
        <p14:creationId xmlns:p14="http://schemas.microsoft.com/office/powerpoint/2010/main" val="1113853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500"/>
                                        <p:tgtEl>
                                          <p:spTgt spid="69"/>
                                        </p:tgtEl>
                                      </p:cBhvr>
                                    </p:animEffect>
                                  </p:childTnLst>
                                </p:cTn>
                              </p:par>
                              <p:par>
                                <p:cTn id="101" presetID="10"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500"/>
                                        <p:tgtEl>
                                          <p:spTgt spid="70"/>
                                        </p:tgtEl>
                                      </p:cBhvr>
                                    </p:animEffect>
                                  </p:childTnLst>
                                </p:cTn>
                              </p:par>
                              <p:par>
                                <p:cTn id="104" presetID="10" presetClass="entr" presetSubtype="0" fill="hold" nodeType="with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fade">
                                      <p:cBhvr>
                                        <p:cTn id="106" dur="500"/>
                                        <p:tgtEl>
                                          <p:spTgt spid="72"/>
                                        </p:tgtEl>
                                      </p:cBhvr>
                                    </p:animEffect>
                                  </p:childTnLst>
                                </p:cTn>
                              </p:par>
                              <p:par>
                                <p:cTn id="107" presetID="1"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50" grpId="0" animBg="1"/>
      <p:bldP spid="51" grpId="0" animBg="1"/>
      <p:bldP spid="52" grpId="0" animBg="1"/>
      <p:bldP spid="53" grpId="0" animBg="1"/>
      <p:bldP spid="57" grpId="0" animBg="1"/>
      <p:bldP spid="58" grpId="0" animBg="1"/>
      <p:bldP spid="59" grpId="0" animBg="1"/>
      <p:bldP spid="60" grpId="0" animBg="1"/>
      <p:bldP spid="64" grpId="0" animBg="1"/>
      <p:bldP spid="65" grpId="0" animBg="1"/>
      <p:bldP spid="66" grpId="0" animBg="1"/>
      <p:bldP spid="67" grpId="0" animBg="1"/>
      <p:bldP spid="73" grpId="0"/>
      <p:bldP spid="74" grpId="0"/>
      <p:bldP spid="75" grpId="0"/>
      <p:bldP spid="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NOT</a:t>
            </a:r>
          </a:p>
        </p:txBody>
      </p:sp>
      <p:sp>
        <p:nvSpPr>
          <p:cNvPr id="37" name="Text Placeholder 2">
            <a:extLst>
              <a:ext uri="{FF2B5EF4-FFF2-40B4-BE49-F238E27FC236}">
                <a16:creationId xmlns:a16="http://schemas.microsoft.com/office/drawing/2014/main" id="{1B5AC43D-F084-43FD-AE2D-315C5DC368A1}"/>
              </a:ext>
            </a:extLst>
          </p:cNvPr>
          <p:cNvSpPr>
            <a:spLocks noGrp="1"/>
          </p:cNvSpPr>
          <p:nvPr>
            <p:ph type="body" sz="quarter" idx="10"/>
          </p:nvPr>
        </p:nvSpPr>
        <p:spPr>
          <a:xfrm>
            <a:off x="269240" y="1716281"/>
            <a:ext cx="9903459" cy="591957"/>
          </a:xfrm>
        </p:spPr>
        <p:txBody>
          <a:bodyPr/>
          <a:lstStyle/>
          <a:p>
            <a:r>
              <a:rPr lang="en-US">
                <a:solidFill>
                  <a:schemeClr val="tx2">
                    <a:lumMod val="75000"/>
                  </a:schemeClr>
                </a:solidFill>
                <a:latin typeface="Consolas" panose="020B0609020204030204" pitchFamily="49" charset="0"/>
              </a:rPr>
              <a:t>operation</a:t>
            </a:r>
            <a:r>
              <a:rPr lang="en-US">
                <a:latin typeface="Consolas" panose="020B0609020204030204" pitchFamily="49" charset="0"/>
              </a:rPr>
              <a:t> </a:t>
            </a:r>
            <a:r>
              <a:rPr lang="en-US">
                <a:solidFill>
                  <a:schemeClr val="accent5">
                    <a:lumMod val="40000"/>
                    <a:lumOff val="60000"/>
                  </a:schemeClr>
                </a:solidFill>
                <a:latin typeface="Consolas" panose="020B0609020204030204" pitchFamily="49" charset="0"/>
              </a:rPr>
              <a:t>X</a:t>
            </a:r>
            <a:r>
              <a:rPr lang="en-US">
                <a:latin typeface="Consolas" panose="020B0609020204030204" pitchFamily="49" charset="0"/>
              </a:rPr>
              <a:t> (qubit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 ()</a:t>
            </a:r>
            <a:endParaRPr lang="en-US">
              <a:solidFill>
                <a:schemeClr val="tx2">
                  <a:lumMod val="75000"/>
                </a:schemeClr>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69C9D921-2B5F-45A1-BC74-E32D4C5BCB54}"/>
              </a:ext>
            </a:extLst>
          </p:cNvPr>
          <p:cNvCxnSpPr>
            <a:cxnSpLocks/>
          </p:cNvCxnSpPr>
          <p:nvPr/>
        </p:nvCxnSpPr>
        <p:spPr>
          <a:xfrm flipV="1">
            <a:off x="551489" y="3742932"/>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D8F37C50-00AB-4B6B-ACEB-B7C7BCE3158C}"/>
              </a:ext>
            </a:extLst>
          </p:cNvPr>
          <p:cNvSpPr txBox="1"/>
          <p:nvPr/>
        </p:nvSpPr>
        <p:spPr>
          <a:xfrm>
            <a:off x="950426" y="3429000"/>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X</a:t>
            </a:r>
          </a:p>
        </p:txBody>
      </p:sp>
    </p:spTree>
    <p:extLst>
      <p:ext uri="{BB962C8B-B14F-4D97-AF65-F5344CB8AC3E}">
        <p14:creationId xmlns:p14="http://schemas.microsoft.com/office/powerpoint/2010/main" val="2201797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CNOT</a:t>
            </a:r>
          </a:p>
        </p:txBody>
      </p:sp>
      <p:sp>
        <p:nvSpPr>
          <p:cNvPr id="57" name="Rectangle: Rounded Corners 56">
            <a:extLst>
              <a:ext uri="{FF2B5EF4-FFF2-40B4-BE49-F238E27FC236}">
                <a16:creationId xmlns:a16="http://schemas.microsoft.com/office/drawing/2014/main" id="{FFDBF577-31BB-418A-843C-A58C5BC27F37}"/>
              </a:ext>
            </a:extLst>
          </p:cNvPr>
          <p:cNvSpPr/>
          <p:nvPr/>
        </p:nvSpPr>
        <p:spPr bwMode="auto">
          <a:xfrm>
            <a:off x="9796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6A4B696-B994-4D2F-B7AA-FB3F82D326F0}"/>
              </a:ext>
            </a:extLst>
          </p:cNvPr>
          <p:cNvSpPr/>
          <p:nvPr/>
        </p:nvSpPr>
        <p:spPr bwMode="auto">
          <a:xfrm>
            <a:off x="12718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F0C7F616-9339-44E9-9C49-87A15005788E}"/>
              </a:ext>
            </a:extLst>
          </p:cNvPr>
          <p:cNvSpPr/>
          <p:nvPr/>
        </p:nvSpPr>
        <p:spPr bwMode="auto">
          <a:xfrm>
            <a:off x="1271819" y="3221574"/>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9AD285A7-E4D3-4FD6-AD76-4E3B1090E67B}"/>
              </a:ext>
            </a:extLst>
          </p:cNvPr>
          <p:cNvSpPr/>
          <p:nvPr/>
        </p:nvSpPr>
        <p:spPr bwMode="auto">
          <a:xfrm>
            <a:off x="10896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17611F69-7380-46A0-A2E5-4DED0378ADAB}"/>
              </a:ext>
            </a:extLst>
          </p:cNvPr>
          <p:cNvCxnSpPr>
            <a:cxnSpLocks/>
          </p:cNvCxnSpPr>
          <p:nvPr/>
        </p:nvCxnSpPr>
        <p:spPr>
          <a:xfrm>
            <a:off x="12894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A2B4FD-309B-4889-A038-B6062521A6EE}"/>
              </a:ext>
            </a:extLst>
          </p:cNvPr>
          <p:cNvCxnSpPr>
            <a:cxnSpLocks/>
          </p:cNvCxnSpPr>
          <p:nvPr/>
        </p:nvCxnSpPr>
        <p:spPr>
          <a:xfrm>
            <a:off x="12894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2F66AD-2337-4D77-A713-DE58C5B15DEB}"/>
              </a:ext>
            </a:extLst>
          </p:cNvPr>
          <p:cNvCxnSpPr>
            <a:cxnSpLocks/>
          </p:cNvCxnSpPr>
          <p:nvPr/>
        </p:nvCxnSpPr>
        <p:spPr>
          <a:xfrm>
            <a:off x="13476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3D4E1E9-D95F-431C-AAE5-2CEA57F0E8C0}"/>
              </a:ext>
            </a:extLst>
          </p:cNvPr>
          <p:cNvSpPr txBox="1"/>
          <p:nvPr/>
        </p:nvSpPr>
        <p:spPr>
          <a:xfrm>
            <a:off x="991249" y="4396692"/>
            <a:ext cx="93594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84" name="Rectangle: Rounded Corners 83">
            <a:extLst>
              <a:ext uri="{FF2B5EF4-FFF2-40B4-BE49-F238E27FC236}">
                <a16:creationId xmlns:a16="http://schemas.microsoft.com/office/drawing/2014/main" id="{D6351C40-1C33-4B7C-B36D-C6CDA3798AAC}"/>
              </a:ext>
            </a:extLst>
          </p:cNvPr>
          <p:cNvSpPr/>
          <p:nvPr/>
        </p:nvSpPr>
        <p:spPr bwMode="auto">
          <a:xfrm>
            <a:off x="2430083"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F773DB74-39F9-4135-8364-B5122F060804}"/>
              </a:ext>
            </a:extLst>
          </p:cNvPr>
          <p:cNvSpPr/>
          <p:nvPr/>
        </p:nvSpPr>
        <p:spPr bwMode="auto">
          <a:xfrm>
            <a:off x="2722214"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51C0090D-5FF7-4DE4-A3A3-79C8222ADB36}"/>
              </a:ext>
            </a:extLst>
          </p:cNvPr>
          <p:cNvSpPr/>
          <p:nvPr/>
        </p:nvSpPr>
        <p:spPr bwMode="auto">
          <a:xfrm>
            <a:off x="2722213" y="3221574"/>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DE528961-83EE-4226-9877-40B572D6F9CC}"/>
              </a:ext>
            </a:extLst>
          </p:cNvPr>
          <p:cNvSpPr/>
          <p:nvPr/>
        </p:nvSpPr>
        <p:spPr bwMode="auto">
          <a:xfrm>
            <a:off x="2540066"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58E26219-09E5-4168-A50E-A15E06F61E29}"/>
              </a:ext>
            </a:extLst>
          </p:cNvPr>
          <p:cNvCxnSpPr>
            <a:cxnSpLocks/>
          </p:cNvCxnSpPr>
          <p:nvPr/>
        </p:nvCxnSpPr>
        <p:spPr>
          <a:xfrm>
            <a:off x="2739812"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2B1039-F170-4EA3-9A86-B8DB09760017}"/>
              </a:ext>
            </a:extLst>
          </p:cNvPr>
          <p:cNvCxnSpPr>
            <a:cxnSpLocks/>
          </p:cNvCxnSpPr>
          <p:nvPr/>
        </p:nvCxnSpPr>
        <p:spPr>
          <a:xfrm>
            <a:off x="2739812"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F44899E-A8DA-4ED7-B34C-06E23CF112F8}"/>
              </a:ext>
            </a:extLst>
          </p:cNvPr>
          <p:cNvCxnSpPr>
            <a:cxnSpLocks/>
          </p:cNvCxnSpPr>
          <p:nvPr/>
        </p:nvCxnSpPr>
        <p:spPr>
          <a:xfrm>
            <a:off x="2798084"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D144DC4-5414-4D0C-86C8-35B80FC8B376}"/>
              </a:ext>
            </a:extLst>
          </p:cNvPr>
          <p:cNvSpPr txBox="1"/>
          <p:nvPr/>
        </p:nvSpPr>
        <p:spPr>
          <a:xfrm>
            <a:off x="2441643" y="4396692"/>
            <a:ext cx="93594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92" name="TextBox 91">
            <a:extLst>
              <a:ext uri="{FF2B5EF4-FFF2-40B4-BE49-F238E27FC236}">
                <a16:creationId xmlns:a16="http://schemas.microsoft.com/office/drawing/2014/main" id="{FD350BFC-279D-4082-9A11-C1ED11DCCE30}"/>
              </a:ext>
            </a:extLst>
          </p:cNvPr>
          <p:cNvSpPr txBox="1"/>
          <p:nvPr/>
        </p:nvSpPr>
        <p:spPr>
          <a:xfrm>
            <a:off x="623902"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control</a:t>
            </a:r>
          </a:p>
        </p:txBody>
      </p:sp>
      <p:sp>
        <p:nvSpPr>
          <p:cNvPr id="93" name="TextBox 92">
            <a:extLst>
              <a:ext uri="{FF2B5EF4-FFF2-40B4-BE49-F238E27FC236}">
                <a16:creationId xmlns:a16="http://schemas.microsoft.com/office/drawing/2014/main" id="{1AC73A78-B34C-4ED1-8614-E2D5352F2824}"/>
              </a:ext>
            </a:extLst>
          </p:cNvPr>
          <p:cNvSpPr txBox="1"/>
          <p:nvPr/>
        </p:nvSpPr>
        <p:spPr>
          <a:xfrm>
            <a:off x="2294543"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target</a:t>
            </a:r>
          </a:p>
        </p:txBody>
      </p:sp>
      <p:sp>
        <p:nvSpPr>
          <p:cNvPr id="94" name="TextBox 93">
            <a:extLst>
              <a:ext uri="{FF2B5EF4-FFF2-40B4-BE49-F238E27FC236}">
                <a16:creationId xmlns:a16="http://schemas.microsoft.com/office/drawing/2014/main" id="{82026519-027B-4DC2-BBEC-3C2CEEE67177}"/>
              </a:ext>
            </a:extLst>
          </p:cNvPr>
          <p:cNvSpPr txBox="1"/>
          <p:nvPr/>
        </p:nvSpPr>
        <p:spPr>
          <a:xfrm>
            <a:off x="1597641" y="4396692"/>
            <a:ext cx="1200443"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95" name="Straight Arrow Connector 94">
            <a:extLst>
              <a:ext uri="{FF2B5EF4-FFF2-40B4-BE49-F238E27FC236}">
                <a16:creationId xmlns:a16="http://schemas.microsoft.com/office/drawing/2014/main" id="{90FCF0BE-3D94-4FB1-88C7-EE76132D190F}"/>
              </a:ext>
            </a:extLst>
          </p:cNvPr>
          <p:cNvCxnSpPr>
            <a:cxnSpLocks/>
          </p:cNvCxnSpPr>
          <p:nvPr/>
        </p:nvCxnSpPr>
        <p:spPr>
          <a:xfrm>
            <a:off x="3965184" y="3062994"/>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23A701C-3858-46BF-8394-C737F6608EFB}"/>
              </a:ext>
            </a:extLst>
          </p:cNvPr>
          <p:cNvSpPr/>
          <p:nvPr/>
        </p:nvSpPr>
        <p:spPr bwMode="auto">
          <a:xfrm>
            <a:off x="5399289"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6D5BA09E-C225-49C8-9E60-875B70296225}"/>
              </a:ext>
            </a:extLst>
          </p:cNvPr>
          <p:cNvSpPr/>
          <p:nvPr/>
        </p:nvSpPr>
        <p:spPr bwMode="auto">
          <a:xfrm>
            <a:off x="5691420"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58B0648-E945-4E92-9860-252B5AACB386}"/>
              </a:ext>
            </a:extLst>
          </p:cNvPr>
          <p:cNvSpPr/>
          <p:nvPr/>
        </p:nvSpPr>
        <p:spPr bwMode="auto">
          <a:xfrm>
            <a:off x="5691419" y="3284900"/>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D743BDF4-6CA3-4CDB-999D-0F62C346330F}"/>
              </a:ext>
            </a:extLst>
          </p:cNvPr>
          <p:cNvSpPr/>
          <p:nvPr/>
        </p:nvSpPr>
        <p:spPr bwMode="auto">
          <a:xfrm>
            <a:off x="5509272"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EDC69246-91FE-4F9C-BB52-BEE65F46F3B3}"/>
              </a:ext>
            </a:extLst>
          </p:cNvPr>
          <p:cNvCxnSpPr>
            <a:cxnSpLocks/>
          </p:cNvCxnSpPr>
          <p:nvPr/>
        </p:nvCxnSpPr>
        <p:spPr>
          <a:xfrm>
            <a:off x="5709018"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95A436F-AD8C-4B3F-A800-886EAC006FC6}"/>
              </a:ext>
            </a:extLst>
          </p:cNvPr>
          <p:cNvCxnSpPr>
            <a:cxnSpLocks/>
          </p:cNvCxnSpPr>
          <p:nvPr/>
        </p:nvCxnSpPr>
        <p:spPr>
          <a:xfrm>
            <a:off x="5709018"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DC3E18-7F6F-42D1-AA5B-D29FB2AA0317}"/>
              </a:ext>
            </a:extLst>
          </p:cNvPr>
          <p:cNvCxnSpPr>
            <a:cxnSpLocks/>
          </p:cNvCxnSpPr>
          <p:nvPr/>
        </p:nvCxnSpPr>
        <p:spPr>
          <a:xfrm>
            <a:off x="5767290"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4381ECB5-FB96-4577-A41F-EB8FE33B2134}"/>
              </a:ext>
            </a:extLst>
          </p:cNvPr>
          <p:cNvSpPr/>
          <p:nvPr/>
        </p:nvSpPr>
        <p:spPr bwMode="auto">
          <a:xfrm>
            <a:off x="6849683"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FDDB9B30-6A9A-4B6E-A474-9EFF8D17BF67}"/>
              </a:ext>
            </a:extLst>
          </p:cNvPr>
          <p:cNvSpPr/>
          <p:nvPr/>
        </p:nvSpPr>
        <p:spPr bwMode="auto">
          <a:xfrm>
            <a:off x="7141814"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F2BBFA0E-117F-4699-8B0E-D9790E103F66}"/>
              </a:ext>
            </a:extLst>
          </p:cNvPr>
          <p:cNvSpPr/>
          <p:nvPr/>
        </p:nvSpPr>
        <p:spPr bwMode="auto">
          <a:xfrm>
            <a:off x="7141813" y="3284900"/>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814B8906-A09E-4BC4-8E8A-FFED57ABE1AC}"/>
              </a:ext>
            </a:extLst>
          </p:cNvPr>
          <p:cNvSpPr/>
          <p:nvPr/>
        </p:nvSpPr>
        <p:spPr bwMode="auto">
          <a:xfrm>
            <a:off x="6959666"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71E630A-E9A2-40D5-941F-7AFDBA0F4EB3}"/>
              </a:ext>
            </a:extLst>
          </p:cNvPr>
          <p:cNvCxnSpPr>
            <a:cxnSpLocks/>
          </p:cNvCxnSpPr>
          <p:nvPr/>
        </p:nvCxnSpPr>
        <p:spPr>
          <a:xfrm>
            <a:off x="7159412"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5523EC8-2A78-4524-A65D-EB0B3A9785CD}"/>
              </a:ext>
            </a:extLst>
          </p:cNvPr>
          <p:cNvCxnSpPr>
            <a:cxnSpLocks/>
          </p:cNvCxnSpPr>
          <p:nvPr/>
        </p:nvCxnSpPr>
        <p:spPr>
          <a:xfrm>
            <a:off x="7159412"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A02CD6A-EBFD-460F-8CAE-6BFBBEA4B9A7}"/>
              </a:ext>
            </a:extLst>
          </p:cNvPr>
          <p:cNvCxnSpPr>
            <a:cxnSpLocks/>
          </p:cNvCxnSpPr>
          <p:nvPr/>
        </p:nvCxnSpPr>
        <p:spPr>
          <a:xfrm>
            <a:off x="7217684"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E9A0C16-D01A-4B6E-8795-A26785C6B7E3}"/>
              </a:ext>
            </a:extLst>
          </p:cNvPr>
          <p:cNvSpPr txBox="1"/>
          <p:nvPr/>
        </p:nvSpPr>
        <p:spPr>
          <a:xfrm>
            <a:off x="6093401" y="4373296"/>
            <a:ext cx="1200443"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graphicFrame>
        <p:nvGraphicFramePr>
          <p:cNvPr id="14" name="Table 13">
            <a:extLst>
              <a:ext uri="{FF2B5EF4-FFF2-40B4-BE49-F238E27FC236}">
                <a16:creationId xmlns:a16="http://schemas.microsoft.com/office/drawing/2014/main" id="{1259EA51-B9F2-4B81-B252-A4FDC4A471E8}"/>
              </a:ext>
            </a:extLst>
          </p:cNvPr>
          <p:cNvGraphicFramePr>
            <a:graphicFrameLocks noGrp="1"/>
          </p:cNvGraphicFramePr>
          <p:nvPr>
            <p:extLst>
              <p:ext uri="{D42A27DB-BD31-4B8C-83A1-F6EECF244321}">
                <p14:modId xmlns:p14="http://schemas.microsoft.com/office/powerpoint/2010/main" val="3126912619"/>
              </p:ext>
            </p:extLst>
          </p:nvPr>
        </p:nvGraphicFramePr>
        <p:xfrm>
          <a:off x="8912833" y="589409"/>
          <a:ext cx="2742564" cy="1432753"/>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bl>
          </a:graphicData>
        </a:graphic>
      </p:graphicFrame>
    </p:spTree>
    <p:extLst>
      <p:ext uri="{BB962C8B-B14F-4D97-AF65-F5344CB8AC3E}">
        <p14:creationId xmlns:p14="http://schemas.microsoft.com/office/powerpoint/2010/main" val="21962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par>
                                <p:cTn id="42" presetID="10"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500"/>
                                        <p:tgtEl>
                                          <p:spTgt spid="88"/>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7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1"/>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fade">
                                      <p:cBhvr>
                                        <p:cTn id="71" dur="500"/>
                                        <p:tgtEl>
                                          <p:spTgt spid="9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5"/>
                                        </p:tgtEl>
                                        <p:attrNameLst>
                                          <p:attrName>style.visibility</p:attrName>
                                        </p:attrNameLst>
                                      </p:cBhvr>
                                      <p:to>
                                        <p:strVal val="visible"/>
                                      </p:to>
                                    </p:set>
                                  </p:childTnLst>
                                </p:cTn>
                              </p:par>
                              <p:par>
                                <p:cTn id="76" presetID="10"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500"/>
                                        <p:tgtEl>
                                          <p:spTgt spid="9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par>
                                <p:cTn id="88" presetID="10" presetClass="entr" presetSubtype="0" fill="hold"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500"/>
                                        <p:tgtEl>
                                          <p:spTgt spid="100"/>
                                        </p:tgtEl>
                                      </p:cBhvr>
                                    </p:animEffect>
                                  </p:childTnLst>
                                </p:cTn>
                              </p:par>
                              <p:par>
                                <p:cTn id="91" presetID="10"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par>
                                <p:cTn id="94" presetID="10" presetClass="entr" presetSubtype="0" fill="hold" nodeType="withEffect">
                                  <p:stCondLst>
                                    <p:cond delay="0"/>
                                  </p:stCondLst>
                                  <p:childTnLst>
                                    <p:set>
                                      <p:cBhvr>
                                        <p:cTn id="95" dur="1" fill="hold">
                                          <p:stCondLst>
                                            <p:cond delay="0"/>
                                          </p:stCondLst>
                                        </p:cTn>
                                        <p:tgtEl>
                                          <p:spTgt spid="102"/>
                                        </p:tgtEl>
                                        <p:attrNameLst>
                                          <p:attrName>style.visibility</p:attrName>
                                        </p:attrNameLst>
                                      </p:cBhvr>
                                      <p:to>
                                        <p:strVal val="visible"/>
                                      </p:to>
                                    </p:set>
                                    <p:animEffect transition="in" filter="fade">
                                      <p:cBhvr>
                                        <p:cTn id="96" dur="500"/>
                                        <p:tgtEl>
                                          <p:spTgt spid="10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500"/>
                                        <p:tgtEl>
                                          <p:spTgt spid="10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fade">
                                      <p:cBhvr>
                                        <p:cTn id="102" dur="500"/>
                                        <p:tgtEl>
                                          <p:spTgt spid="10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animEffect transition="in" filter="fade">
                                      <p:cBhvr>
                                        <p:cTn id="105" dur="500"/>
                                        <p:tgtEl>
                                          <p:spTgt spid="10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6"/>
                                        </p:tgtEl>
                                        <p:attrNameLst>
                                          <p:attrName>style.visibility</p:attrName>
                                        </p:attrNameLst>
                                      </p:cBhvr>
                                      <p:to>
                                        <p:strVal val="visible"/>
                                      </p:to>
                                    </p:set>
                                    <p:animEffect transition="in" filter="fade">
                                      <p:cBhvr>
                                        <p:cTn id="108" dur="500"/>
                                        <p:tgtEl>
                                          <p:spTgt spid="106"/>
                                        </p:tgtEl>
                                      </p:cBhvr>
                                    </p:animEffect>
                                  </p:childTnLst>
                                </p:cTn>
                              </p:par>
                              <p:par>
                                <p:cTn id="109" presetID="10" presetClass="entr" presetSubtype="0" fill="hold" nodeType="withEffect">
                                  <p:stCondLst>
                                    <p:cond delay="0"/>
                                  </p:stCondLst>
                                  <p:childTnLst>
                                    <p:set>
                                      <p:cBhvr>
                                        <p:cTn id="110" dur="1" fill="hold">
                                          <p:stCondLst>
                                            <p:cond delay="0"/>
                                          </p:stCondLst>
                                        </p:cTn>
                                        <p:tgtEl>
                                          <p:spTgt spid="107"/>
                                        </p:tgtEl>
                                        <p:attrNameLst>
                                          <p:attrName>style.visibility</p:attrName>
                                        </p:attrNameLst>
                                      </p:cBhvr>
                                      <p:to>
                                        <p:strVal val="visible"/>
                                      </p:to>
                                    </p:set>
                                    <p:animEffect transition="in" filter="fade">
                                      <p:cBhvr>
                                        <p:cTn id="111" dur="500"/>
                                        <p:tgtEl>
                                          <p:spTgt spid="107"/>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
                                        </p:tgtEl>
                                        <p:attrNameLst>
                                          <p:attrName>style.visibility</p:attrName>
                                        </p:attrNameLst>
                                      </p:cBhvr>
                                      <p:to>
                                        <p:strVal val="visible"/>
                                      </p:to>
                                    </p:set>
                                    <p:animEffect transition="in" filter="fade">
                                      <p:cBhvr>
                                        <p:cTn id="114" dur="500"/>
                                        <p:tgtEl>
                                          <p:spTgt spid="108"/>
                                        </p:tgtEl>
                                      </p:cBhvr>
                                    </p:animEffect>
                                  </p:childTnLst>
                                </p:cTn>
                              </p:par>
                              <p:par>
                                <p:cTn id="115" presetID="10" presetClass="entr" presetSubtype="0" fill="hold" nodeType="with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fade">
                                      <p:cBhvr>
                                        <p:cTn id="117" dur="500"/>
                                        <p:tgtEl>
                                          <p:spTgt spid="10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0"/>
                                        </p:tgtEl>
                                        <p:attrNameLst>
                                          <p:attrName>style.visibility</p:attrName>
                                        </p:attrNameLst>
                                      </p:cBhvr>
                                      <p:to>
                                        <p:strVal val="visible"/>
                                      </p:to>
                                    </p:set>
                                    <p:animEffect transition="in" filter="fade">
                                      <p:cBhvr>
                                        <p:cTn id="120" dur="500"/>
                                        <p:tgtEl>
                                          <p:spTgt spid="11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73" grpId="0"/>
      <p:bldP spid="73" grpId="1"/>
      <p:bldP spid="84" grpId="0" animBg="1"/>
      <p:bldP spid="85" grpId="0" animBg="1"/>
      <p:bldP spid="86" grpId="0" animBg="1"/>
      <p:bldP spid="87" grpId="0" animBg="1"/>
      <p:bldP spid="91" grpId="0"/>
      <p:bldP spid="91" grpId="1"/>
      <p:bldP spid="92" grpId="0"/>
      <p:bldP spid="93" grpId="0"/>
      <p:bldP spid="94" grpId="0"/>
      <p:bldP spid="96" grpId="0" animBg="1"/>
      <p:bldP spid="97" grpId="0" animBg="1"/>
      <p:bldP spid="98" grpId="0" animBg="1"/>
      <p:bldP spid="99" grpId="0" animBg="1"/>
      <p:bldP spid="103" grpId="0" animBg="1"/>
      <p:bldP spid="104" grpId="0" animBg="1"/>
      <p:bldP spid="105" grpId="0" animBg="1"/>
      <p:bldP spid="106" grpId="0" animBg="1"/>
      <p:bldP spid="1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CNOT</a:t>
            </a:r>
          </a:p>
        </p:txBody>
      </p:sp>
      <p:sp>
        <p:nvSpPr>
          <p:cNvPr id="57" name="Rectangle: Rounded Corners 56">
            <a:extLst>
              <a:ext uri="{FF2B5EF4-FFF2-40B4-BE49-F238E27FC236}">
                <a16:creationId xmlns:a16="http://schemas.microsoft.com/office/drawing/2014/main" id="{FFDBF577-31BB-418A-843C-A58C5BC27F37}"/>
              </a:ext>
            </a:extLst>
          </p:cNvPr>
          <p:cNvSpPr/>
          <p:nvPr/>
        </p:nvSpPr>
        <p:spPr bwMode="auto">
          <a:xfrm>
            <a:off x="9796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6A4B696-B994-4D2F-B7AA-FB3F82D326F0}"/>
              </a:ext>
            </a:extLst>
          </p:cNvPr>
          <p:cNvSpPr/>
          <p:nvPr/>
        </p:nvSpPr>
        <p:spPr bwMode="auto">
          <a:xfrm>
            <a:off x="12718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F0C7F616-9339-44E9-9C49-87A15005788E}"/>
              </a:ext>
            </a:extLst>
          </p:cNvPr>
          <p:cNvSpPr/>
          <p:nvPr/>
        </p:nvSpPr>
        <p:spPr bwMode="auto">
          <a:xfrm>
            <a:off x="1271819" y="3221574"/>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9AD285A7-E4D3-4FD6-AD76-4E3B1090E67B}"/>
              </a:ext>
            </a:extLst>
          </p:cNvPr>
          <p:cNvSpPr/>
          <p:nvPr/>
        </p:nvSpPr>
        <p:spPr bwMode="auto">
          <a:xfrm>
            <a:off x="10896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17611F69-7380-46A0-A2E5-4DED0378ADAB}"/>
              </a:ext>
            </a:extLst>
          </p:cNvPr>
          <p:cNvCxnSpPr>
            <a:cxnSpLocks/>
          </p:cNvCxnSpPr>
          <p:nvPr/>
        </p:nvCxnSpPr>
        <p:spPr>
          <a:xfrm>
            <a:off x="12894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A2B4FD-309B-4889-A038-B6062521A6EE}"/>
              </a:ext>
            </a:extLst>
          </p:cNvPr>
          <p:cNvCxnSpPr>
            <a:cxnSpLocks/>
          </p:cNvCxnSpPr>
          <p:nvPr/>
        </p:nvCxnSpPr>
        <p:spPr>
          <a:xfrm>
            <a:off x="12894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2F66AD-2337-4D77-A713-DE58C5B15DEB}"/>
              </a:ext>
            </a:extLst>
          </p:cNvPr>
          <p:cNvCxnSpPr>
            <a:cxnSpLocks/>
          </p:cNvCxnSpPr>
          <p:nvPr/>
        </p:nvCxnSpPr>
        <p:spPr>
          <a:xfrm>
            <a:off x="13476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D6351C40-1C33-4B7C-B36D-C6CDA3798AAC}"/>
              </a:ext>
            </a:extLst>
          </p:cNvPr>
          <p:cNvSpPr/>
          <p:nvPr/>
        </p:nvSpPr>
        <p:spPr bwMode="auto">
          <a:xfrm>
            <a:off x="2430083"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F773DB74-39F9-4135-8364-B5122F060804}"/>
              </a:ext>
            </a:extLst>
          </p:cNvPr>
          <p:cNvSpPr/>
          <p:nvPr/>
        </p:nvSpPr>
        <p:spPr bwMode="auto">
          <a:xfrm>
            <a:off x="2722214"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51C0090D-5FF7-4DE4-A3A3-79C8222ADB36}"/>
              </a:ext>
            </a:extLst>
          </p:cNvPr>
          <p:cNvSpPr/>
          <p:nvPr/>
        </p:nvSpPr>
        <p:spPr bwMode="auto">
          <a:xfrm>
            <a:off x="2716118" y="2772237"/>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DE528961-83EE-4226-9877-40B572D6F9CC}"/>
              </a:ext>
            </a:extLst>
          </p:cNvPr>
          <p:cNvSpPr/>
          <p:nvPr/>
        </p:nvSpPr>
        <p:spPr bwMode="auto">
          <a:xfrm>
            <a:off x="2540066"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58E26219-09E5-4168-A50E-A15E06F61E29}"/>
              </a:ext>
            </a:extLst>
          </p:cNvPr>
          <p:cNvCxnSpPr>
            <a:cxnSpLocks/>
          </p:cNvCxnSpPr>
          <p:nvPr/>
        </p:nvCxnSpPr>
        <p:spPr>
          <a:xfrm>
            <a:off x="2739812"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2B1039-F170-4EA3-9A86-B8DB09760017}"/>
              </a:ext>
            </a:extLst>
          </p:cNvPr>
          <p:cNvCxnSpPr>
            <a:cxnSpLocks/>
          </p:cNvCxnSpPr>
          <p:nvPr/>
        </p:nvCxnSpPr>
        <p:spPr>
          <a:xfrm>
            <a:off x="2739812"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F44899E-A8DA-4ED7-B34C-06E23CF112F8}"/>
              </a:ext>
            </a:extLst>
          </p:cNvPr>
          <p:cNvCxnSpPr>
            <a:cxnSpLocks/>
          </p:cNvCxnSpPr>
          <p:nvPr/>
        </p:nvCxnSpPr>
        <p:spPr>
          <a:xfrm>
            <a:off x="2798084"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D350BFC-279D-4082-9A11-C1ED11DCCE30}"/>
              </a:ext>
            </a:extLst>
          </p:cNvPr>
          <p:cNvSpPr txBox="1"/>
          <p:nvPr/>
        </p:nvSpPr>
        <p:spPr>
          <a:xfrm>
            <a:off x="623902"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control</a:t>
            </a:r>
          </a:p>
        </p:txBody>
      </p:sp>
      <p:sp>
        <p:nvSpPr>
          <p:cNvPr id="93" name="TextBox 92">
            <a:extLst>
              <a:ext uri="{FF2B5EF4-FFF2-40B4-BE49-F238E27FC236}">
                <a16:creationId xmlns:a16="http://schemas.microsoft.com/office/drawing/2014/main" id="{1AC73A78-B34C-4ED1-8614-E2D5352F2824}"/>
              </a:ext>
            </a:extLst>
          </p:cNvPr>
          <p:cNvSpPr txBox="1"/>
          <p:nvPr/>
        </p:nvSpPr>
        <p:spPr>
          <a:xfrm>
            <a:off x="2294543"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target</a:t>
            </a:r>
          </a:p>
        </p:txBody>
      </p:sp>
      <p:sp>
        <p:nvSpPr>
          <p:cNvPr id="94" name="TextBox 93">
            <a:extLst>
              <a:ext uri="{FF2B5EF4-FFF2-40B4-BE49-F238E27FC236}">
                <a16:creationId xmlns:a16="http://schemas.microsoft.com/office/drawing/2014/main" id="{82026519-027B-4DC2-BBEC-3C2CEEE67177}"/>
              </a:ext>
            </a:extLst>
          </p:cNvPr>
          <p:cNvSpPr txBox="1"/>
          <p:nvPr/>
        </p:nvSpPr>
        <p:spPr>
          <a:xfrm>
            <a:off x="1638518" y="4396692"/>
            <a:ext cx="1118689"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95" name="Straight Arrow Connector 94">
            <a:extLst>
              <a:ext uri="{FF2B5EF4-FFF2-40B4-BE49-F238E27FC236}">
                <a16:creationId xmlns:a16="http://schemas.microsoft.com/office/drawing/2014/main" id="{90FCF0BE-3D94-4FB1-88C7-EE76132D190F}"/>
              </a:ext>
            </a:extLst>
          </p:cNvPr>
          <p:cNvCxnSpPr>
            <a:cxnSpLocks/>
          </p:cNvCxnSpPr>
          <p:nvPr/>
        </p:nvCxnSpPr>
        <p:spPr>
          <a:xfrm>
            <a:off x="3965184" y="3062994"/>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23A701C-3858-46BF-8394-C737F6608EFB}"/>
              </a:ext>
            </a:extLst>
          </p:cNvPr>
          <p:cNvSpPr/>
          <p:nvPr/>
        </p:nvSpPr>
        <p:spPr bwMode="auto">
          <a:xfrm>
            <a:off x="5399289"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6D5BA09E-C225-49C8-9E60-875B70296225}"/>
              </a:ext>
            </a:extLst>
          </p:cNvPr>
          <p:cNvSpPr/>
          <p:nvPr/>
        </p:nvSpPr>
        <p:spPr bwMode="auto">
          <a:xfrm>
            <a:off x="5691420"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58B0648-E945-4E92-9860-252B5AACB386}"/>
              </a:ext>
            </a:extLst>
          </p:cNvPr>
          <p:cNvSpPr/>
          <p:nvPr/>
        </p:nvSpPr>
        <p:spPr bwMode="auto">
          <a:xfrm>
            <a:off x="5691419" y="3284900"/>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D743BDF4-6CA3-4CDB-999D-0F62C346330F}"/>
              </a:ext>
            </a:extLst>
          </p:cNvPr>
          <p:cNvSpPr/>
          <p:nvPr/>
        </p:nvSpPr>
        <p:spPr bwMode="auto">
          <a:xfrm>
            <a:off x="5509272"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EDC69246-91FE-4F9C-BB52-BEE65F46F3B3}"/>
              </a:ext>
            </a:extLst>
          </p:cNvPr>
          <p:cNvCxnSpPr>
            <a:cxnSpLocks/>
          </p:cNvCxnSpPr>
          <p:nvPr/>
        </p:nvCxnSpPr>
        <p:spPr>
          <a:xfrm>
            <a:off x="5709018"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95A436F-AD8C-4B3F-A800-886EAC006FC6}"/>
              </a:ext>
            </a:extLst>
          </p:cNvPr>
          <p:cNvCxnSpPr>
            <a:cxnSpLocks/>
          </p:cNvCxnSpPr>
          <p:nvPr/>
        </p:nvCxnSpPr>
        <p:spPr>
          <a:xfrm>
            <a:off x="5709018"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DC3E18-7F6F-42D1-AA5B-D29FB2AA0317}"/>
              </a:ext>
            </a:extLst>
          </p:cNvPr>
          <p:cNvCxnSpPr>
            <a:cxnSpLocks/>
          </p:cNvCxnSpPr>
          <p:nvPr/>
        </p:nvCxnSpPr>
        <p:spPr>
          <a:xfrm>
            <a:off x="5767290"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4381ECB5-FB96-4577-A41F-EB8FE33B2134}"/>
              </a:ext>
            </a:extLst>
          </p:cNvPr>
          <p:cNvSpPr/>
          <p:nvPr/>
        </p:nvSpPr>
        <p:spPr bwMode="auto">
          <a:xfrm>
            <a:off x="6849683"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FDDB9B30-6A9A-4B6E-A474-9EFF8D17BF67}"/>
              </a:ext>
            </a:extLst>
          </p:cNvPr>
          <p:cNvSpPr/>
          <p:nvPr/>
        </p:nvSpPr>
        <p:spPr bwMode="auto">
          <a:xfrm>
            <a:off x="7141814"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F2BBFA0E-117F-4699-8B0E-D9790E103F66}"/>
              </a:ext>
            </a:extLst>
          </p:cNvPr>
          <p:cNvSpPr/>
          <p:nvPr/>
        </p:nvSpPr>
        <p:spPr bwMode="auto">
          <a:xfrm>
            <a:off x="7141814" y="2843543"/>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814B8906-A09E-4BC4-8E8A-FFED57ABE1AC}"/>
              </a:ext>
            </a:extLst>
          </p:cNvPr>
          <p:cNvSpPr/>
          <p:nvPr/>
        </p:nvSpPr>
        <p:spPr bwMode="auto">
          <a:xfrm>
            <a:off x="6959666"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71E630A-E9A2-40D5-941F-7AFDBA0F4EB3}"/>
              </a:ext>
            </a:extLst>
          </p:cNvPr>
          <p:cNvCxnSpPr>
            <a:cxnSpLocks/>
          </p:cNvCxnSpPr>
          <p:nvPr/>
        </p:nvCxnSpPr>
        <p:spPr>
          <a:xfrm>
            <a:off x="7159412"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5523EC8-2A78-4524-A65D-EB0B3A9785CD}"/>
              </a:ext>
            </a:extLst>
          </p:cNvPr>
          <p:cNvCxnSpPr>
            <a:cxnSpLocks/>
          </p:cNvCxnSpPr>
          <p:nvPr/>
        </p:nvCxnSpPr>
        <p:spPr>
          <a:xfrm>
            <a:off x="7159412"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A02CD6A-EBFD-460F-8CAE-6BFBBEA4B9A7}"/>
              </a:ext>
            </a:extLst>
          </p:cNvPr>
          <p:cNvCxnSpPr>
            <a:cxnSpLocks/>
          </p:cNvCxnSpPr>
          <p:nvPr/>
        </p:nvCxnSpPr>
        <p:spPr>
          <a:xfrm>
            <a:off x="7217684"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E9A0C16-D01A-4B6E-8795-A26785C6B7E3}"/>
              </a:ext>
            </a:extLst>
          </p:cNvPr>
          <p:cNvSpPr txBox="1"/>
          <p:nvPr/>
        </p:nvSpPr>
        <p:spPr>
          <a:xfrm>
            <a:off x="6134278" y="4373296"/>
            <a:ext cx="1118689"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graphicFrame>
        <p:nvGraphicFramePr>
          <p:cNvPr id="14" name="Table 13">
            <a:extLst>
              <a:ext uri="{FF2B5EF4-FFF2-40B4-BE49-F238E27FC236}">
                <a16:creationId xmlns:a16="http://schemas.microsoft.com/office/drawing/2014/main" id="{1259EA51-B9F2-4B81-B252-A4FDC4A471E8}"/>
              </a:ext>
            </a:extLst>
          </p:cNvPr>
          <p:cNvGraphicFramePr>
            <a:graphicFrameLocks noGrp="1"/>
          </p:cNvGraphicFramePr>
          <p:nvPr/>
        </p:nvGraphicFramePr>
        <p:xfrm>
          <a:off x="8912833" y="589409"/>
          <a:ext cx="2742564" cy="1432753"/>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bl>
          </a:graphicData>
        </a:graphic>
      </p:graphicFrame>
      <p:graphicFrame>
        <p:nvGraphicFramePr>
          <p:cNvPr id="39" name="Table 38">
            <a:extLst>
              <a:ext uri="{FF2B5EF4-FFF2-40B4-BE49-F238E27FC236}">
                <a16:creationId xmlns:a16="http://schemas.microsoft.com/office/drawing/2014/main" id="{A8BFCEEF-EB29-4957-960A-320E8F932EE7}"/>
              </a:ext>
            </a:extLst>
          </p:cNvPr>
          <p:cNvGraphicFramePr>
            <a:graphicFrameLocks noGrp="1"/>
          </p:cNvGraphicFramePr>
          <p:nvPr>
            <p:extLst>
              <p:ext uri="{D42A27DB-BD31-4B8C-83A1-F6EECF244321}">
                <p14:modId xmlns:p14="http://schemas.microsoft.com/office/powerpoint/2010/main" val="371515281"/>
              </p:ext>
            </p:extLst>
          </p:nvPr>
        </p:nvGraphicFramePr>
        <p:xfrm>
          <a:off x="8912833" y="589409"/>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bl>
          </a:graphicData>
        </a:graphic>
      </p:graphicFrame>
    </p:spTree>
    <p:extLst>
      <p:ext uri="{BB962C8B-B14F-4D97-AF65-F5344CB8AC3E}">
        <p14:creationId xmlns:p14="http://schemas.microsoft.com/office/powerpoint/2010/main" val="950637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fade">
                                      <p:cBhvr>
                                        <p:cTn id="9" dur="500"/>
                                        <p:tgtEl>
                                          <p:spTgt spid="9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500"/>
                                        <p:tgtEl>
                                          <p:spTgt spid="1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par>
                                <p:cTn id="43" presetID="10"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3" grpId="0" animBg="1"/>
      <p:bldP spid="104" grpId="0" animBg="1"/>
      <p:bldP spid="105" grpId="0" animBg="1"/>
      <p:bldP spid="106" grpId="0" animBg="1"/>
      <p:bldP spid="1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CNOT</a:t>
            </a:r>
          </a:p>
        </p:txBody>
      </p:sp>
      <p:sp>
        <p:nvSpPr>
          <p:cNvPr id="57" name="Rectangle: Rounded Corners 56">
            <a:extLst>
              <a:ext uri="{FF2B5EF4-FFF2-40B4-BE49-F238E27FC236}">
                <a16:creationId xmlns:a16="http://schemas.microsoft.com/office/drawing/2014/main" id="{FFDBF577-31BB-418A-843C-A58C5BC27F37}"/>
              </a:ext>
            </a:extLst>
          </p:cNvPr>
          <p:cNvSpPr/>
          <p:nvPr/>
        </p:nvSpPr>
        <p:spPr bwMode="auto">
          <a:xfrm>
            <a:off x="9796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6A4B696-B994-4D2F-B7AA-FB3F82D326F0}"/>
              </a:ext>
            </a:extLst>
          </p:cNvPr>
          <p:cNvSpPr/>
          <p:nvPr/>
        </p:nvSpPr>
        <p:spPr bwMode="auto">
          <a:xfrm>
            <a:off x="12718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F0C7F616-9339-44E9-9C49-87A15005788E}"/>
              </a:ext>
            </a:extLst>
          </p:cNvPr>
          <p:cNvSpPr/>
          <p:nvPr/>
        </p:nvSpPr>
        <p:spPr bwMode="auto">
          <a:xfrm>
            <a:off x="1271820" y="2800995"/>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9AD285A7-E4D3-4FD6-AD76-4E3B1090E67B}"/>
              </a:ext>
            </a:extLst>
          </p:cNvPr>
          <p:cNvSpPr/>
          <p:nvPr/>
        </p:nvSpPr>
        <p:spPr bwMode="auto">
          <a:xfrm>
            <a:off x="10896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17611F69-7380-46A0-A2E5-4DED0378ADAB}"/>
              </a:ext>
            </a:extLst>
          </p:cNvPr>
          <p:cNvCxnSpPr>
            <a:cxnSpLocks/>
          </p:cNvCxnSpPr>
          <p:nvPr/>
        </p:nvCxnSpPr>
        <p:spPr>
          <a:xfrm>
            <a:off x="12894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A2B4FD-309B-4889-A038-B6062521A6EE}"/>
              </a:ext>
            </a:extLst>
          </p:cNvPr>
          <p:cNvCxnSpPr>
            <a:cxnSpLocks/>
          </p:cNvCxnSpPr>
          <p:nvPr/>
        </p:nvCxnSpPr>
        <p:spPr>
          <a:xfrm>
            <a:off x="12894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2F66AD-2337-4D77-A713-DE58C5B15DEB}"/>
              </a:ext>
            </a:extLst>
          </p:cNvPr>
          <p:cNvCxnSpPr>
            <a:cxnSpLocks/>
          </p:cNvCxnSpPr>
          <p:nvPr/>
        </p:nvCxnSpPr>
        <p:spPr>
          <a:xfrm>
            <a:off x="13476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D6351C40-1C33-4B7C-B36D-C6CDA3798AAC}"/>
              </a:ext>
            </a:extLst>
          </p:cNvPr>
          <p:cNvSpPr/>
          <p:nvPr/>
        </p:nvSpPr>
        <p:spPr bwMode="auto">
          <a:xfrm>
            <a:off x="2430083"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F773DB74-39F9-4135-8364-B5122F060804}"/>
              </a:ext>
            </a:extLst>
          </p:cNvPr>
          <p:cNvSpPr/>
          <p:nvPr/>
        </p:nvSpPr>
        <p:spPr bwMode="auto">
          <a:xfrm>
            <a:off x="2722214"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51C0090D-5FF7-4DE4-A3A3-79C8222ADB36}"/>
              </a:ext>
            </a:extLst>
          </p:cNvPr>
          <p:cNvSpPr/>
          <p:nvPr/>
        </p:nvSpPr>
        <p:spPr bwMode="auto">
          <a:xfrm>
            <a:off x="2729699" y="3218176"/>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DE528961-83EE-4226-9877-40B572D6F9CC}"/>
              </a:ext>
            </a:extLst>
          </p:cNvPr>
          <p:cNvSpPr/>
          <p:nvPr/>
        </p:nvSpPr>
        <p:spPr bwMode="auto">
          <a:xfrm>
            <a:off x="2540066"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58E26219-09E5-4168-A50E-A15E06F61E29}"/>
              </a:ext>
            </a:extLst>
          </p:cNvPr>
          <p:cNvCxnSpPr>
            <a:cxnSpLocks/>
          </p:cNvCxnSpPr>
          <p:nvPr/>
        </p:nvCxnSpPr>
        <p:spPr>
          <a:xfrm>
            <a:off x="2739812"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2B1039-F170-4EA3-9A86-B8DB09760017}"/>
              </a:ext>
            </a:extLst>
          </p:cNvPr>
          <p:cNvCxnSpPr>
            <a:cxnSpLocks/>
          </p:cNvCxnSpPr>
          <p:nvPr/>
        </p:nvCxnSpPr>
        <p:spPr>
          <a:xfrm>
            <a:off x="2739812"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F44899E-A8DA-4ED7-B34C-06E23CF112F8}"/>
              </a:ext>
            </a:extLst>
          </p:cNvPr>
          <p:cNvCxnSpPr>
            <a:cxnSpLocks/>
          </p:cNvCxnSpPr>
          <p:nvPr/>
        </p:nvCxnSpPr>
        <p:spPr>
          <a:xfrm>
            <a:off x="2798084"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D350BFC-279D-4082-9A11-C1ED11DCCE30}"/>
              </a:ext>
            </a:extLst>
          </p:cNvPr>
          <p:cNvSpPr txBox="1"/>
          <p:nvPr/>
        </p:nvSpPr>
        <p:spPr>
          <a:xfrm>
            <a:off x="623902"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control</a:t>
            </a:r>
          </a:p>
        </p:txBody>
      </p:sp>
      <p:sp>
        <p:nvSpPr>
          <p:cNvPr id="93" name="TextBox 92">
            <a:extLst>
              <a:ext uri="{FF2B5EF4-FFF2-40B4-BE49-F238E27FC236}">
                <a16:creationId xmlns:a16="http://schemas.microsoft.com/office/drawing/2014/main" id="{1AC73A78-B34C-4ED1-8614-E2D5352F2824}"/>
              </a:ext>
            </a:extLst>
          </p:cNvPr>
          <p:cNvSpPr txBox="1"/>
          <p:nvPr/>
        </p:nvSpPr>
        <p:spPr>
          <a:xfrm>
            <a:off x="2294543"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target</a:t>
            </a:r>
          </a:p>
        </p:txBody>
      </p:sp>
      <p:sp>
        <p:nvSpPr>
          <p:cNvPr id="94" name="TextBox 93">
            <a:extLst>
              <a:ext uri="{FF2B5EF4-FFF2-40B4-BE49-F238E27FC236}">
                <a16:creationId xmlns:a16="http://schemas.microsoft.com/office/drawing/2014/main" id="{82026519-027B-4DC2-BBEC-3C2CEEE67177}"/>
              </a:ext>
            </a:extLst>
          </p:cNvPr>
          <p:cNvSpPr txBox="1"/>
          <p:nvPr/>
        </p:nvSpPr>
        <p:spPr>
          <a:xfrm>
            <a:off x="1636916" y="4396692"/>
            <a:ext cx="112189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95" name="Straight Arrow Connector 94">
            <a:extLst>
              <a:ext uri="{FF2B5EF4-FFF2-40B4-BE49-F238E27FC236}">
                <a16:creationId xmlns:a16="http://schemas.microsoft.com/office/drawing/2014/main" id="{90FCF0BE-3D94-4FB1-88C7-EE76132D190F}"/>
              </a:ext>
            </a:extLst>
          </p:cNvPr>
          <p:cNvCxnSpPr>
            <a:cxnSpLocks/>
          </p:cNvCxnSpPr>
          <p:nvPr/>
        </p:nvCxnSpPr>
        <p:spPr>
          <a:xfrm>
            <a:off x="3965184" y="3062994"/>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23A701C-3858-46BF-8394-C737F6608EFB}"/>
              </a:ext>
            </a:extLst>
          </p:cNvPr>
          <p:cNvSpPr/>
          <p:nvPr/>
        </p:nvSpPr>
        <p:spPr bwMode="auto">
          <a:xfrm>
            <a:off x="5399289"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6D5BA09E-C225-49C8-9E60-875B70296225}"/>
              </a:ext>
            </a:extLst>
          </p:cNvPr>
          <p:cNvSpPr/>
          <p:nvPr/>
        </p:nvSpPr>
        <p:spPr bwMode="auto">
          <a:xfrm>
            <a:off x="5691420"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58B0648-E945-4E92-9860-252B5AACB386}"/>
              </a:ext>
            </a:extLst>
          </p:cNvPr>
          <p:cNvSpPr/>
          <p:nvPr/>
        </p:nvSpPr>
        <p:spPr bwMode="auto">
          <a:xfrm>
            <a:off x="5685788" y="2870077"/>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D743BDF4-6CA3-4CDB-999D-0F62C346330F}"/>
              </a:ext>
            </a:extLst>
          </p:cNvPr>
          <p:cNvSpPr/>
          <p:nvPr/>
        </p:nvSpPr>
        <p:spPr bwMode="auto">
          <a:xfrm>
            <a:off x="5509272"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EDC69246-91FE-4F9C-BB52-BEE65F46F3B3}"/>
              </a:ext>
            </a:extLst>
          </p:cNvPr>
          <p:cNvCxnSpPr>
            <a:cxnSpLocks/>
          </p:cNvCxnSpPr>
          <p:nvPr/>
        </p:nvCxnSpPr>
        <p:spPr>
          <a:xfrm>
            <a:off x="5709018"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95A436F-AD8C-4B3F-A800-886EAC006FC6}"/>
              </a:ext>
            </a:extLst>
          </p:cNvPr>
          <p:cNvCxnSpPr>
            <a:cxnSpLocks/>
          </p:cNvCxnSpPr>
          <p:nvPr/>
        </p:nvCxnSpPr>
        <p:spPr>
          <a:xfrm>
            <a:off x="5709018"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DC3E18-7F6F-42D1-AA5B-D29FB2AA0317}"/>
              </a:ext>
            </a:extLst>
          </p:cNvPr>
          <p:cNvCxnSpPr>
            <a:cxnSpLocks/>
          </p:cNvCxnSpPr>
          <p:nvPr/>
        </p:nvCxnSpPr>
        <p:spPr>
          <a:xfrm>
            <a:off x="5767290"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4381ECB5-FB96-4577-A41F-EB8FE33B2134}"/>
              </a:ext>
            </a:extLst>
          </p:cNvPr>
          <p:cNvSpPr/>
          <p:nvPr/>
        </p:nvSpPr>
        <p:spPr bwMode="auto">
          <a:xfrm>
            <a:off x="6849683"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FDDB9B30-6A9A-4B6E-A474-9EFF8D17BF67}"/>
              </a:ext>
            </a:extLst>
          </p:cNvPr>
          <p:cNvSpPr/>
          <p:nvPr/>
        </p:nvSpPr>
        <p:spPr bwMode="auto">
          <a:xfrm>
            <a:off x="7141814"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F2BBFA0E-117F-4699-8B0E-D9790E103F66}"/>
              </a:ext>
            </a:extLst>
          </p:cNvPr>
          <p:cNvSpPr/>
          <p:nvPr/>
        </p:nvSpPr>
        <p:spPr bwMode="auto">
          <a:xfrm>
            <a:off x="7141814" y="2843543"/>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814B8906-A09E-4BC4-8E8A-FFED57ABE1AC}"/>
              </a:ext>
            </a:extLst>
          </p:cNvPr>
          <p:cNvSpPr/>
          <p:nvPr/>
        </p:nvSpPr>
        <p:spPr bwMode="auto">
          <a:xfrm>
            <a:off x="6959666"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71E630A-E9A2-40D5-941F-7AFDBA0F4EB3}"/>
              </a:ext>
            </a:extLst>
          </p:cNvPr>
          <p:cNvCxnSpPr>
            <a:cxnSpLocks/>
          </p:cNvCxnSpPr>
          <p:nvPr/>
        </p:nvCxnSpPr>
        <p:spPr>
          <a:xfrm>
            <a:off x="7159412"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5523EC8-2A78-4524-A65D-EB0B3A9785CD}"/>
              </a:ext>
            </a:extLst>
          </p:cNvPr>
          <p:cNvCxnSpPr>
            <a:cxnSpLocks/>
          </p:cNvCxnSpPr>
          <p:nvPr/>
        </p:nvCxnSpPr>
        <p:spPr>
          <a:xfrm>
            <a:off x="7159412"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A02CD6A-EBFD-460F-8CAE-6BFBBEA4B9A7}"/>
              </a:ext>
            </a:extLst>
          </p:cNvPr>
          <p:cNvCxnSpPr>
            <a:cxnSpLocks/>
          </p:cNvCxnSpPr>
          <p:nvPr/>
        </p:nvCxnSpPr>
        <p:spPr>
          <a:xfrm>
            <a:off x="7217684"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E9A0C16-D01A-4B6E-8795-A26785C6B7E3}"/>
              </a:ext>
            </a:extLst>
          </p:cNvPr>
          <p:cNvSpPr txBox="1"/>
          <p:nvPr/>
        </p:nvSpPr>
        <p:spPr>
          <a:xfrm>
            <a:off x="6168743" y="4373296"/>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|11〉</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graphicFrame>
        <p:nvGraphicFramePr>
          <p:cNvPr id="14" name="Table 13">
            <a:extLst>
              <a:ext uri="{FF2B5EF4-FFF2-40B4-BE49-F238E27FC236}">
                <a16:creationId xmlns:a16="http://schemas.microsoft.com/office/drawing/2014/main" id="{1259EA51-B9F2-4B81-B252-A4FDC4A471E8}"/>
              </a:ext>
            </a:extLst>
          </p:cNvPr>
          <p:cNvGraphicFramePr>
            <a:graphicFrameLocks noGrp="1"/>
          </p:cNvGraphicFramePr>
          <p:nvPr/>
        </p:nvGraphicFramePr>
        <p:xfrm>
          <a:off x="8912833" y="589409"/>
          <a:ext cx="2742564" cy="1432753"/>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bl>
          </a:graphicData>
        </a:graphic>
      </p:graphicFrame>
      <p:graphicFrame>
        <p:nvGraphicFramePr>
          <p:cNvPr id="39" name="Table 38">
            <a:extLst>
              <a:ext uri="{FF2B5EF4-FFF2-40B4-BE49-F238E27FC236}">
                <a16:creationId xmlns:a16="http://schemas.microsoft.com/office/drawing/2014/main" id="{A8BFCEEF-EB29-4957-960A-320E8F932EE7}"/>
              </a:ext>
            </a:extLst>
          </p:cNvPr>
          <p:cNvGraphicFramePr>
            <a:graphicFrameLocks noGrp="1"/>
          </p:cNvGraphicFramePr>
          <p:nvPr/>
        </p:nvGraphicFramePr>
        <p:xfrm>
          <a:off x="8912833" y="589409"/>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bl>
          </a:graphicData>
        </a:graphic>
      </p:graphicFrame>
      <p:graphicFrame>
        <p:nvGraphicFramePr>
          <p:cNvPr id="40" name="Table 39">
            <a:extLst>
              <a:ext uri="{FF2B5EF4-FFF2-40B4-BE49-F238E27FC236}">
                <a16:creationId xmlns:a16="http://schemas.microsoft.com/office/drawing/2014/main" id="{8FF7BA1B-E79A-43BA-81A1-847AB015358A}"/>
              </a:ext>
            </a:extLst>
          </p:cNvPr>
          <p:cNvGraphicFramePr>
            <a:graphicFrameLocks noGrp="1"/>
          </p:cNvGraphicFramePr>
          <p:nvPr>
            <p:extLst>
              <p:ext uri="{D42A27DB-BD31-4B8C-83A1-F6EECF244321}">
                <p14:modId xmlns:p14="http://schemas.microsoft.com/office/powerpoint/2010/main" val="867196490"/>
              </p:ext>
            </p:extLst>
          </p:nvPr>
        </p:nvGraphicFramePr>
        <p:xfrm>
          <a:off x="8912833" y="589409"/>
          <a:ext cx="2742564" cy="2863291"/>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bl>
          </a:graphicData>
        </a:graphic>
      </p:graphicFrame>
    </p:spTree>
    <p:extLst>
      <p:ext uri="{BB962C8B-B14F-4D97-AF65-F5344CB8AC3E}">
        <p14:creationId xmlns:p14="http://schemas.microsoft.com/office/powerpoint/2010/main" val="330970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fade">
                                      <p:cBhvr>
                                        <p:cTn id="9" dur="500"/>
                                        <p:tgtEl>
                                          <p:spTgt spid="9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500"/>
                                        <p:tgtEl>
                                          <p:spTgt spid="1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par>
                                <p:cTn id="43" presetID="10"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3" grpId="0" animBg="1"/>
      <p:bldP spid="104" grpId="0" animBg="1"/>
      <p:bldP spid="105" grpId="0" animBg="1"/>
      <p:bldP spid="106" grpId="0" animBg="1"/>
      <p:bldP spid="1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CNOT</a:t>
            </a:r>
          </a:p>
        </p:txBody>
      </p:sp>
      <p:sp>
        <p:nvSpPr>
          <p:cNvPr id="57" name="Rectangle: Rounded Corners 56">
            <a:extLst>
              <a:ext uri="{FF2B5EF4-FFF2-40B4-BE49-F238E27FC236}">
                <a16:creationId xmlns:a16="http://schemas.microsoft.com/office/drawing/2014/main" id="{FFDBF577-31BB-418A-843C-A58C5BC27F37}"/>
              </a:ext>
            </a:extLst>
          </p:cNvPr>
          <p:cNvSpPr/>
          <p:nvPr/>
        </p:nvSpPr>
        <p:spPr bwMode="auto">
          <a:xfrm>
            <a:off x="979689"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6A4B696-B994-4D2F-B7AA-FB3F82D326F0}"/>
              </a:ext>
            </a:extLst>
          </p:cNvPr>
          <p:cNvSpPr/>
          <p:nvPr/>
        </p:nvSpPr>
        <p:spPr bwMode="auto">
          <a:xfrm>
            <a:off x="1271820"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F0C7F616-9339-44E9-9C49-87A15005788E}"/>
              </a:ext>
            </a:extLst>
          </p:cNvPr>
          <p:cNvSpPr/>
          <p:nvPr/>
        </p:nvSpPr>
        <p:spPr bwMode="auto">
          <a:xfrm>
            <a:off x="1271820" y="2800995"/>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9AD285A7-E4D3-4FD6-AD76-4E3B1090E67B}"/>
              </a:ext>
            </a:extLst>
          </p:cNvPr>
          <p:cNvSpPr/>
          <p:nvPr/>
        </p:nvSpPr>
        <p:spPr bwMode="auto">
          <a:xfrm>
            <a:off x="1089672"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17611F69-7380-46A0-A2E5-4DED0378ADAB}"/>
              </a:ext>
            </a:extLst>
          </p:cNvPr>
          <p:cNvCxnSpPr>
            <a:cxnSpLocks/>
          </p:cNvCxnSpPr>
          <p:nvPr/>
        </p:nvCxnSpPr>
        <p:spPr>
          <a:xfrm>
            <a:off x="1289418"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DA2B4FD-309B-4889-A038-B6062521A6EE}"/>
              </a:ext>
            </a:extLst>
          </p:cNvPr>
          <p:cNvCxnSpPr>
            <a:cxnSpLocks/>
          </p:cNvCxnSpPr>
          <p:nvPr/>
        </p:nvCxnSpPr>
        <p:spPr>
          <a:xfrm>
            <a:off x="1289418"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2F66AD-2337-4D77-A713-DE58C5B15DEB}"/>
              </a:ext>
            </a:extLst>
          </p:cNvPr>
          <p:cNvCxnSpPr>
            <a:cxnSpLocks/>
          </p:cNvCxnSpPr>
          <p:nvPr/>
        </p:nvCxnSpPr>
        <p:spPr>
          <a:xfrm>
            <a:off x="1347690"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D6351C40-1C33-4B7C-B36D-C6CDA3798AAC}"/>
              </a:ext>
            </a:extLst>
          </p:cNvPr>
          <p:cNvSpPr/>
          <p:nvPr/>
        </p:nvSpPr>
        <p:spPr bwMode="auto">
          <a:xfrm>
            <a:off x="2430083" y="247680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F773DB74-39F9-4135-8364-B5122F060804}"/>
              </a:ext>
            </a:extLst>
          </p:cNvPr>
          <p:cNvSpPr/>
          <p:nvPr/>
        </p:nvSpPr>
        <p:spPr bwMode="auto">
          <a:xfrm>
            <a:off x="2722214" y="279087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51C0090D-5FF7-4DE4-A3A3-79C8222ADB36}"/>
              </a:ext>
            </a:extLst>
          </p:cNvPr>
          <p:cNvSpPr/>
          <p:nvPr/>
        </p:nvSpPr>
        <p:spPr bwMode="auto">
          <a:xfrm>
            <a:off x="2730423" y="2800995"/>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DE528961-83EE-4226-9877-40B572D6F9CC}"/>
              </a:ext>
            </a:extLst>
          </p:cNvPr>
          <p:cNvSpPr/>
          <p:nvPr/>
        </p:nvSpPr>
        <p:spPr bwMode="auto">
          <a:xfrm>
            <a:off x="2540066" y="109797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58E26219-09E5-4168-A50E-A15E06F61E29}"/>
              </a:ext>
            </a:extLst>
          </p:cNvPr>
          <p:cNvCxnSpPr>
            <a:cxnSpLocks/>
          </p:cNvCxnSpPr>
          <p:nvPr/>
        </p:nvCxnSpPr>
        <p:spPr>
          <a:xfrm>
            <a:off x="2739812" y="200652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72B1039-F170-4EA3-9A86-B8DB09760017}"/>
              </a:ext>
            </a:extLst>
          </p:cNvPr>
          <p:cNvCxnSpPr>
            <a:cxnSpLocks/>
          </p:cNvCxnSpPr>
          <p:nvPr/>
        </p:nvCxnSpPr>
        <p:spPr>
          <a:xfrm>
            <a:off x="2739812" y="21205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F44899E-A8DA-4ED7-B34C-06E23CF112F8}"/>
              </a:ext>
            </a:extLst>
          </p:cNvPr>
          <p:cNvCxnSpPr>
            <a:cxnSpLocks/>
          </p:cNvCxnSpPr>
          <p:nvPr/>
        </p:nvCxnSpPr>
        <p:spPr>
          <a:xfrm>
            <a:off x="2798084" y="221950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D350BFC-279D-4082-9A11-C1ED11DCCE30}"/>
              </a:ext>
            </a:extLst>
          </p:cNvPr>
          <p:cNvSpPr txBox="1"/>
          <p:nvPr/>
        </p:nvSpPr>
        <p:spPr>
          <a:xfrm>
            <a:off x="623902"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control</a:t>
            </a:r>
          </a:p>
        </p:txBody>
      </p:sp>
      <p:sp>
        <p:nvSpPr>
          <p:cNvPr id="93" name="TextBox 92">
            <a:extLst>
              <a:ext uri="{FF2B5EF4-FFF2-40B4-BE49-F238E27FC236}">
                <a16:creationId xmlns:a16="http://schemas.microsoft.com/office/drawing/2014/main" id="{1AC73A78-B34C-4ED1-8614-E2D5352F2824}"/>
              </a:ext>
            </a:extLst>
          </p:cNvPr>
          <p:cNvSpPr txBox="1"/>
          <p:nvPr/>
        </p:nvSpPr>
        <p:spPr>
          <a:xfrm>
            <a:off x="2294543" y="5147601"/>
            <a:ext cx="1670641" cy="710964"/>
          </a:xfrm>
          <a:prstGeom prst="rect">
            <a:avLst/>
          </a:prstGeom>
          <a:noFill/>
        </p:spPr>
        <p:txBody>
          <a:bodyPr wrap="squar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target</a:t>
            </a:r>
          </a:p>
        </p:txBody>
      </p:sp>
      <p:sp>
        <p:nvSpPr>
          <p:cNvPr id="94" name="TextBox 93">
            <a:extLst>
              <a:ext uri="{FF2B5EF4-FFF2-40B4-BE49-F238E27FC236}">
                <a16:creationId xmlns:a16="http://schemas.microsoft.com/office/drawing/2014/main" id="{82026519-027B-4DC2-BBEC-3C2CEEE67177}"/>
              </a:ext>
            </a:extLst>
          </p:cNvPr>
          <p:cNvSpPr txBox="1"/>
          <p:nvPr/>
        </p:nvSpPr>
        <p:spPr>
          <a:xfrm>
            <a:off x="1677793" y="4396692"/>
            <a:ext cx="104014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95" name="Straight Arrow Connector 94">
            <a:extLst>
              <a:ext uri="{FF2B5EF4-FFF2-40B4-BE49-F238E27FC236}">
                <a16:creationId xmlns:a16="http://schemas.microsoft.com/office/drawing/2014/main" id="{90FCF0BE-3D94-4FB1-88C7-EE76132D190F}"/>
              </a:ext>
            </a:extLst>
          </p:cNvPr>
          <p:cNvCxnSpPr>
            <a:cxnSpLocks/>
          </p:cNvCxnSpPr>
          <p:nvPr/>
        </p:nvCxnSpPr>
        <p:spPr>
          <a:xfrm>
            <a:off x="3965184" y="3062994"/>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23A701C-3858-46BF-8394-C737F6608EFB}"/>
              </a:ext>
            </a:extLst>
          </p:cNvPr>
          <p:cNvSpPr/>
          <p:nvPr/>
        </p:nvSpPr>
        <p:spPr bwMode="auto">
          <a:xfrm>
            <a:off x="5399289"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6D5BA09E-C225-49C8-9E60-875B70296225}"/>
              </a:ext>
            </a:extLst>
          </p:cNvPr>
          <p:cNvSpPr/>
          <p:nvPr/>
        </p:nvSpPr>
        <p:spPr bwMode="auto">
          <a:xfrm>
            <a:off x="5691420"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58B0648-E945-4E92-9860-252B5AACB386}"/>
              </a:ext>
            </a:extLst>
          </p:cNvPr>
          <p:cNvSpPr/>
          <p:nvPr/>
        </p:nvSpPr>
        <p:spPr bwMode="auto">
          <a:xfrm>
            <a:off x="5685788" y="2870077"/>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D743BDF4-6CA3-4CDB-999D-0F62C346330F}"/>
              </a:ext>
            </a:extLst>
          </p:cNvPr>
          <p:cNvSpPr/>
          <p:nvPr/>
        </p:nvSpPr>
        <p:spPr bwMode="auto">
          <a:xfrm>
            <a:off x="5509272"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EDC69246-91FE-4F9C-BB52-BEE65F46F3B3}"/>
              </a:ext>
            </a:extLst>
          </p:cNvPr>
          <p:cNvCxnSpPr>
            <a:cxnSpLocks/>
          </p:cNvCxnSpPr>
          <p:nvPr/>
        </p:nvCxnSpPr>
        <p:spPr>
          <a:xfrm>
            <a:off x="5709018"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95A436F-AD8C-4B3F-A800-886EAC006FC6}"/>
              </a:ext>
            </a:extLst>
          </p:cNvPr>
          <p:cNvCxnSpPr>
            <a:cxnSpLocks/>
          </p:cNvCxnSpPr>
          <p:nvPr/>
        </p:nvCxnSpPr>
        <p:spPr>
          <a:xfrm>
            <a:off x="5709018"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BDC3E18-7F6F-42D1-AA5B-D29FB2AA0317}"/>
              </a:ext>
            </a:extLst>
          </p:cNvPr>
          <p:cNvCxnSpPr>
            <a:cxnSpLocks/>
          </p:cNvCxnSpPr>
          <p:nvPr/>
        </p:nvCxnSpPr>
        <p:spPr>
          <a:xfrm>
            <a:off x="5767290"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4381ECB5-FB96-4577-A41F-EB8FE33B2134}"/>
              </a:ext>
            </a:extLst>
          </p:cNvPr>
          <p:cNvSpPr/>
          <p:nvPr/>
        </p:nvSpPr>
        <p:spPr bwMode="auto">
          <a:xfrm>
            <a:off x="6849683" y="2540134"/>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FDDB9B30-6A9A-4B6E-A474-9EFF8D17BF67}"/>
              </a:ext>
            </a:extLst>
          </p:cNvPr>
          <p:cNvSpPr/>
          <p:nvPr/>
        </p:nvSpPr>
        <p:spPr bwMode="auto">
          <a:xfrm>
            <a:off x="7141814" y="2854198"/>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F2BBFA0E-117F-4699-8B0E-D9790E103F66}"/>
              </a:ext>
            </a:extLst>
          </p:cNvPr>
          <p:cNvSpPr/>
          <p:nvPr/>
        </p:nvSpPr>
        <p:spPr bwMode="auto">
          <a:xfrm>
            <a:off x="7128057" y="3281410"/>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814B8906-A09E-4BC4-8E8A-FFED57ABE1AC}"/>
              </a:ext>
            </a:extLst>
          </p:cNvPr>
          <p:cNvSpPr/>
          <p:nvPr/>
        </p:nvSpPr>
        <p:spPr bwMode="auto">
          <a:xfrm>
            <a:off x="6959666" y="1161299"/>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71E630A-E9A2-40D5-941F-7AFDBA0F4EB3}"/>
              </a:ext>
            </a:extLst>
          </p:cNvPr>
          <p:cNvCxnSpPr>
            <a:cxnSpLocks/>
          </p:cNvCxnSpPr>
          <p:nvPr/>
        </p:nvCxnSpPr>
        <p:spPr>
          <a:xfrm>
            <a:off x="7159412" y="206985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5523EC8-2A78-4524-A65D-EB0B3A9785CD}"/>
              </a:ext>
            </a:extLst>
          </p:cNvPr>
          <p:cNvCxnSpPr>
            <a:cxnSpLocks/>
          </p:cNvCxnSpPr>
          <p:nvPr/>
        </p:nvCxnSpPr>
        <p:spPr>
          <a:xfrm>
            <a:off x="7159412" y="2183877"/>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A02CD6A-EBFD-460F-8CAE-6BFBBEA4B9A7}"/>
              </a:ext>
            </a:extLst>
          </p:cNvPr>
          <p:cNvCxnSpPr>
            <a:cxnSpLocks/>
          </p:cNvCxnSpPr>
          <p:nvPr/>
        </p:nvCxnSpPr>
        <p:spPr>
          <a:xfrm>
            <a:off x="7217684" y="2282834"/>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E9A0C16-D01A-4B6E-8795-A26785C6B7E3}"/>
              </a:ext>
            </a:extLst>
          </p:cNvPr>
          <p:cNvSpPr txBox="1"/>
          <p:nvPr/>
        </p:nvSpPr>
        <p:spPr>
          <a:xfrm>
            <a:off x="6129469" y="4373296"/>
            <a:ext cx="1128307"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|10〉</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graphicFrame>
        <p:nvGraphicFramePr>
          <p:cNvPr id="14" name="Table 13">
            <a:extLst>
              <a:ext uri="{FF2B5EF4-FFF2-40B4-BE49-F238E27FC236}">
                <a16:creationId xmlns:a16="http://schemas.microsoft.com/office/drawing/2014/main" id="{1259EA51-B9F2-4B81-B252-A4FDC4A471E8}"/>
              </a:ext>
            </a:extLst>
          </p:cNvPr>
          <p:cNvGraphicFramePr>
            <a:graphicFrameLocks noGrp="1"/>
          </p:cNvGraphicFramePr>
          <p:nvPr/>
        </p:nvGraphicFramePr>
        <p:xfrm>
          <a:off x="8912833" y="589409"/>
          <a:ext cx="2742564" cy="1432753"/>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bl>
          </a:graphicData>
        </a:graphic>
      </p:graphicFrame>
      <p:graphicFrame>
        <p:nvGraphicFramePr>
          <p:cNvPr id="39" name="Table 38">
            <a:extLst>
              <a:ext uri="{FF2B5EF4-FFF2-40B4-BE49-F238E27FC236}">
                <a16:creationId xmlns:a16="http://schemas.microsoft.com/office/drawing/2014/main" id="{A8BFCEEF-EB29-4957-960A-320E8F932EE7}"/>
              </a:ext>
            </a:extLst>
          </p:cNvPr>
          <p:cNvGraphicFramePr>
            <a:graphicFrameLocks noGrp="1"/>
          </p:cNvGraphicFramePr>
          <p:nvPr/>
        </p:nvGraphicFramePr>
        <p:xfrm>
          <a:off x="8912833" y="589409"/>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bl>
          </a:graphicData>
        </a:graphic>
      </p:graphicFrame>
      <p:graphicFrame>
        <p:nvGraphicFramePr>
          <p:cNvPr id="40" name="Table 39">
            <a:extLst>
              <a:ext uri="{FF2B5EF4-FFF2-40B4-BE49-F238E27FC236}">
                <a16:creationId xmlns:a16="http://schemas.microsoft.com/office/drawing/2014/main" id="{8FF7BA1B-E79A-43BA-81A1-847AB015358A}"/>
              </a:ext>
            </a:extLst>
          </p:cNvPr>
          <p:cNvGraphicFramePr>
            <a:graphicFrameLocks noGrp="1"/>
          </p:cNvGraphicFramePr>
          <p:nvPr/>
        </p:nvGraphicFramePr>
        <p:xfrm>
          <a:off x="8912833" y="589409"/>
          <a:ext cx="2742564" cy="2863291"/>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bl>
          </a:graphicData>
        </a:graphic>
      </p:graphicFrame>
      <p:graphicFrame>
        <p:nvGraphicFramePr>
          <p:cNvPr id="41" name="Table 40">
            <a:extLst>
              <a:ext uri="{FF2B5EF4-FFF2-40B4-BE49-F238E27FC236}">
                <a16:creationId xmlns:a16="http://schemas.microsoft.com/office/drawing/2014/main" id="{CB0CA54C-C3BE-48BD-81E6-BCCADBD7A466}"/>
              </a:ext>
            </a:extLst>
          </p:cNvPr>
          <p:cNvGraphicFramePr>
            <a:graphicFrameLocks noGrp="1"/>
          </p:cNvGraphicFramePr>
          <p:nvPr>
            <p:extLst>
              <p:ext uri="{D42A27DB-BD31-4B8C-83A1-F6EECF244321}">
                <p14:modId xmlns:p14="http://schemas.microsoft.com/office/powerpoint/2010/main" val="1769669794"/>
              </p:ext>
            </p:extLst>
          </p:nvPr>
        </p:nvGraphicFramePr>
        <p:xfrm>
          <a:off x="8909619" y="589409"/>
          <a:ext cx="2742564" cy="3578560"/>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1967739137"/>
                  </a:ext>
                </a:extLst>
              </a:tr>
            </a:tbl>
          </a:graphicData>
        </a:graphic>
      </p:graphicFrame>
    </p:spTree>
    <p:extLst>
      <p:ext uri="{BB962C8B-B14F-4D97-AF65-F5344CB8AC3E}">
        <p14:creationId xmlns:p14="http://schemas.microsoft.com/office/powerpoint/2010/main" val="217801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fade">
                                      <p:cBhvr>
                                        <p:cTn id="9" dur="500"/>
                                        <p:tgtEl>
                                          <p:spTgt spid="9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par>
                                <p:cTn id="25" presetID="10"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500"/>
                                        <p:tgtEl>
                                          <p:spTgt spid="1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par>
                                <p:cTn id="43" presetID="10"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10" presetClass="entr" presetSubtype="0" fill="hold"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3" grpId="0" animBg="1"/>
      <p:bldP spid="104" grpId="0" animBg="1"/>
      <p:bldP spid="105" grpId="0" animBg="1"/>
      <p:bldP spid="106" grpId="0" animBg="1"/>
      <p:bldP spid="1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CNOT</a:t>
            </a:r>
          </a:p>
        </p:txBody>
      </p:sp>
      <p:sp>
        <p:nvSpPr>
          <p:cNvPr id="37" name="Text Placeholder 2">
            <a:extLst>
              <a:ext uri="{FF2B5EF4-FFF2-40B4-BE49-F238E27FC236}">
                <a16:creationId xmlns:a16="http://schemas.microsoft.com/office/drawing/2014/main" id="{1B5AC43D-F084-43FD-AE2D-315C5DC368A1}"/>
              </a:ext>
            </a:extLst>
          </p:cNvPr>
          <p:cNvSpPr>
            <a:spLocks noGrp="1"/>
          </p:cNvSpPr>
          <p:nvPr>
            <p:ph type="body" sz="quarter" idx="10"/>
          </p:nvPr>
        </p:nvSpPr>
        <p:spPr>
          <a:xfrm>
            <a:off x="269240" y="1716281"/>
            <a:ext cx="11346498" cy="591957"/>
          </a:xfrm>
        </p:spPr>
        <p:txBody>
          <a:bodyPr/>
          <a:lstStyle/>
          <a:p>
            <a:r>
              <a:rPr lang="en-US">
                <a:solidFill>
                  <a:schemeClr val="tx2">
                    <a:lumMod val="75000"/>
                  </a:schemeClr>
                </a:solidFill>
                <a:latin typeface="Consolas" panose="020B0609020204030204" pitchFamily="49" charset="0"/>
              </a:rPr>
              <a:t>operation</a:t>
            </a:r>
            <a:r>
              <a:rPr lang="en-US">
                <a:latin typeface="Consolas" panose="020B0609020204030204" pitchFamily="49" charset="0"/>
              </a:rPr>
              <a:t> </a:t>
            </a:r>
            <a:r>
              <a:rPr lang="en-US">
                <a:solidFill>
                  <a:schemeClr val="accent5">
                    <a:lumMod val="60000"/>
                    <a:lumOff val="40000"/>
                  </a:schemeClr>
                </a:solidFill>
                <a:latin typeface="Consolas" panose="020B0609020204030204" pitchFamily="49" charset="0"/>
              </a:rPr>
              <a:t>CNOT</a:t>
            </a:r>
            <a:r>
              <a:rPr lang="en-US">
                <a:latin typeface="Consolas" panose="020B0609020204030204" pitchFamily="49" charset="0"/>
              </a:rPr>
              <a:t> (control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target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 ()</a:t>
            </a:r>
            <a:endParaRPr lang="en-US">
              <a:solidFill>
                <a:schemeClr val="tx2">
                  <a:lumMod val="75000"/>
                </a:schemeClr>
              </a:solidFill>
              <a:latin typeface="Consolas" panose="020B0609020204030204" pitchFamily="49" charset="0"/>
            </a:endParaRPr>
          </a:p>
        </p:txBody>
      </p:sp>
      <p:cxnSp>
        <p:nvCxnSpPr>
          <p:cNvPr id="4" name="Straight Connector 3">
            <a:extLst>
              <a:ext uri="{FF2B5EF4-FFF2-40B4-BE49-F238E27FC236}">
                <a16:creationId xmlns:a16="http://schemas.microsoft.com/office/drawing/2014/main" id="{8BF131F4-C271-4D02-9A52-A46EBB17B003}"/>
              </a:ext>
            </a:extLst>
          </p:cNvPr>
          <p:cNvCxnSpPr>
            <a:cxnSpLocks/>
          </p:cNvCxnSpPr>
          <p:nvPr/>
        </p:nvCxnSpPr>
        <p:spPr>
          <a:xfrm flipV="1">
            <a:off x="565785" y="4787870"/>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1BA0C82C-BC49-4E7B-A3D2-A8F168C83089}"/>
              </a:ext>
            </a:extLst>
          </p:cNvPr>
          <p:cNvCxnSpPr>
            <a:cxnSpLocks/>
          </p:cNvCxnSpPr>
          <p:nvPr/>
        </p:nvCxnSpPr>
        <p:spPr>
          <a:xfrm flipV="1">
            <a:off x="565784" y="3274380"/>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B6AAFD0C-C7EF-4456-BAA1-9E49BA4F77B6}"/>
              </a:ext>
            </a:extLst>
          </p:cNvPr>
          <p:cNvSpPr/>
          <p:nvPr/>
        </p:nvSpPr>
        <p:spPr bwMode="auto">
          <a:xfrm>
            <a:off x="1032007" y="3099015"/>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4A4BD3F-C4BB-4BD8-B6D4-154A5B6D1DBD}"/>
              </a:ext>
            </a:extLst>
          </p:cNvPr>
          <p:cNvSpPr/>
          <p:nvPr/>
        </p:nvSpPr>
        <p:spPr bwMode="auto">
          <a:xfrm>
            <a:off x="1032006" y="4611458"/>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CADB7755-08F2-4C9C-BDC2-224E19490C07}"/>
              </a:ext>
            </a:extLst>
          </p:cNvPr>
          <p:cNvCxnSpPr>
            <a:cxnSpLocks/>
            <a:endCxn id="7" idx="4"/>
          </p:cNvCxnSpPr>
          <p:nvPr/>
        </p:nvCxnSpPr>
        <p:spPr>
          <a:xfrm>
            <a:off x="1213633" y="3274379"/>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14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Z</a:t>
            </a:r>
          </a:p>
        </p:txBody>
      </p:sp>
      <p:graphicFrame>
        <p:nvGraphicFramePr>
          <p:cNvPr id="4" name="Table 3">
            <a:extLst>
              <a:ext uri="{FF2B5EF4-FFF2-40B4-BE49-F238E27FC236}">
                <a16:creationId xmlns:a16="http://schemas.microsoft.com/office/drawing/2014/main" id="{DFF4EACE-27FE-43EC-B119-2019D9F2AC83}"/>
              </a:ext>
            </a:extLst>
          </p:cNvPr>
          <p:cNvGraphicFramePr>
            <a:graphicFrameLocks noGrp="1"/>
          </p:cNvGraphicFramePr>
          <p:nvPr>
            <p:extLst>
              <p:ext uri="{D42A27DB-BD31-4B8C-83A1-F6EECF244321}">
                <p14:modId xmlns:p14="http://schemas.microsoft.com/office/powerpoint/2010/main" val="3705500718"/>
              </p:ext>
            </p:extLst>
          </p:nvPr>
        </p:nvGraphicFramePr>
        <p:xfrm>
          <a:off x="8882380" y="476514"/>
          <a:ext cx="2742564" cy="1432753"/>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bl>
          </a:graphicData>
        </a:graphic>
      </p:graphicFrame>
      <p:graphicFrame>
        <p:nvGraphicFramePr>
          <p:cNvPr id="5" name="Table 4">
            <a:extLst>
              <a:ext uri="{FF2B5EF4-FFF2-40B4-BE49-F238E27FC236}">
                <a16:creationId xmlns:a16="http://schemas.microsoft.com/office/drawing/2014/main" id="{DE8D4E1E-EDB0-427E-AA3F-660FEB1756A5}"/>
              </a:ext>
            </a:extLst>
          </p:cNvPr>
          <p:cNvGraphicFramePr>
            <a:graphicFrameLocks noGrp="1"/>
          </p:cNvGraphicFramePr>
          <p:nvPr>
            <p:extLst>
              <p:ext uri="{D42A27DB-BD31-4B8C-83A1-F6EECF244321}">
                <p14:modId xmlns:p14="http://schemas.microsoft.com/office/powerpoint/2010/main" val="860109438"/>
              </p:ext>
            </p:extLst>
          </p:nvPr>
        </p:nvGraphicFramePr>
        <p:xfrm>
          <a:off x="8882380" y="479790"/>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r>
                        <a:rPr lang="en-US" sz="3000" kern="1200">
                          <a:solidFill>
                            <a:schemeClr val="dk1"/>
                          </a:solidFill>
                          <a:latin typeface="+mj-lt"/>
                          <a:ea typeface="+mn-ea"/>
                          <a:cs typeface="+mn-cs"/>
                        </a:rPr>
                        <a:t>-|1〉</a:t>
                      </a:r>
                      <a:endParaRPr lang="en-US" sz="3000">
                        <a:latin typeface="+mj-lt"/>
                      </a:endParaRPr>
                    </a:p>
                  </a:txBody>
                  <a:tcPr/>
                </a:tc>
                <a:extLst>
                  <a:ext uri="{0D108BD9-81ED-4DB2-BD59-A6C34878D82A}">
                    <a16:rowId xmlns:a16="http://schemas.microsoft.com/office/drawing/2014/main" val="3154183378"/>
                  </a:ext>
                </a:extLst>
              </a:tr>
            </a:tbl>
          </a:graphicData>
        </a:graphic>
      </p:graphicFrame>
      <p:sp>
        <p:nvSpPr>
          <p:cNvPr id="22" name="TextBox 21">
            <a:extLst>
              <a:ext uri="{FF2B5EF4-FFF2-40B4-BE49-F238E27FC236}">
                <a16:creationId xmlns:a16="http://schemas.microsoft.com/office/drawing/2014/main" id="{3A2C0C09-6E5F-44E0-ADE8-3306D6E4BC7A}"/>
              </a:ext>
            </a:extLst>
          </p:cNvPr>
          <p:cNvSpPr txBox="1"/>
          <p:nvPr/>
        </p:nvSpPr>
        <p:spPr>
          <a:xfrm>
            <a:off x="5193522" y="2627812"/>
            <a:ext cx="935947"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23" name="Straight Arrow Connector 22">
            <a:extLst>
              <a:ext uri="{FF2B5EF4-FFF2-40B4-BE49-F238E27FC236}">
                <a16:creationId xmlns:a16="http://schemas.microsoft.com/office/drawing/2014/main" id="{20D19372-3D96-41C7-8E55-A136C5C1ECEC}"/>
              </a:ext>
            </a:extLst>
          </p:cNvPr>
          <p:cNvCxnSpPr>
            <a:cxnSpLocks/>
          </p:cNvCxnSpPr>
          <p:nvPr/>
        </p:nvCxnSpPr>
        <p:spPr>
          <a:xfrm>
            <a:off x="3965184" y="3062994"/>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CCEF7A1-4B6C-4D5F-97FD-BCE1EEB80991}"/>
              </a:ext>
            </a:extLst>
          </p:cNvPr>
          <p:cNvSpPr txBox="1"/>
          <p:nvPr/>
        </p:nvSpPr>
        <p:spPr>
          <a:xfrm>
            <a:off x="2755499" y="2650537"/>
            <a:ext cx="935947"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40" name="TextBox 39">
            <a:extLst>
              <a:ext uri="{FF2B5EF4-FFF2-40B4-BE49-F238E27FC236}">
                <a16:creationId xmlns:a16="http://schemas.microsoft.com/office/drawing/2014/main" id="{89940826-87D3-4E54-9E21-A7B354577C8D}"/>
              </a:ext>
            </a:extLst>
          </p:cNvPr>
          <p:cNvSpPr txBox="1"/>
          <p:nvPr/>
        </p:nvSpPr>
        <p:spPr>
          <a:xfrm>
            <a:off x="5096735" y="4351837"/>
            <a:ext cx="1062584"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41" name="Straight Arrow Connector 40">
            <a:extLst>
              <a:ext uri="{FF2B5EF4-FFF2-40B4-BE49-F238E27FC236}">
                <a16:creationId xmlns:a16="http://schemas.microsoft.com/office/drawing/2014/main" id="{437EA598-859E-44B6-90F1-44CB759D8A9A}"/>
              </a:ext>
            </a:extLst>
          </p:cNvPr>
          <p:cNvCxnSpPr>
            <a:cxnSpLocks/>
          </p:cNvCxnSpPr>
          <p:nvPr/>
        </p:nvCxnSpPr>
        <p:spPr>
          <a:xfrm>
            <a:off x="3931715" y="4787019"/>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A97289C-86A0-4566-9986-67A54C5825D9}"/>
              </a:ext>
            </a:extLst>
          </p:cNvPr>
          <p:cNvSpPr txBox="1"/>
          <p:nvPr/>
        </p:nvSpPr>
        <p:spPr>
          <a:xfrm>
            <a:off x="2761304" y="4374562"/>
            <a:ext cx="85740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|1〉</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Tree>
    <p:extLst>
      <p:ext uri="{BB962C8B-B14F-4D97-AF65-F5344CB8AC3E}">
        <p14:creationId xmlns:p14="http://schemas.microsoft.com/office/powerpoint/2010/main" val="203097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9" grpId="0"/>
      <p:bldP spid="40"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Z</a:t>
            </a:r>
          </a:p>
        </p:txBody>
      </p:sp>
      <p:sp>
        <p:nvSpPr>
          <p:cNvPr id="37" name="Text Placeholder 2">
            <a:extLst>
              <a:ext uri="{FF2B5EF4-FFF2-40B4-BE49-F238E27FC236}">
                <a16:creationId xmlns:a16="http://schemas.microsoft.com/office/drawing/2014/main" id="{1B5AC43D-F084-43FD-AE2D-315C5DC368A1}"/>
              </a:ext>
            </a:extLst>
          </p:cNvPr>
          <p:cNvSpPr>
            <a:spLocks noGrp="1"/>
          </p:cNvSpPr>
          <p:nvPr>
            <p:ph type="body" sz="quarter" idx="10"/>
          </p:nvPr>
        </p:nvSpPr>
        <p:spPr>
          <a:xfrm>
            <a:off x="269240" y="1716281"/>
            <a:ext cx="11346498" cy="591957"/>
          </a:xfrm>
        </p:spPr>
        <p:txBody>
          <a:bodyPr/>
          <a:lstStyle/>
          <a:p>
            <a:r>
              <a:rPr lang="en-US">
                <a:solidFill>
                  <a:schemeClr val="tx2">
                    <a:lumMod val="75000"/>
                  </a:schemeClr>
                </a:solidFill>
                <a:latin typeface="Consolas" panose="020B0609020204030204" pitchFamily="49" charset="0"/>
              </a:rPr>
              <a:t>operation</a:t>
            </a:r>
            <a:r>
              <a:rPr lang="en-US">
                <a:latin typeface="Consolas" panose="020B0609020204030204" pitchFamily="49" charset="0"/>
              </a:rPr>
              <a:t> </a:t>
            </a:r>
            <a:r>
              <a:rPr lang="en-US">
                <a:solidFill>
                  <a:schemeClr val="accent5">
                    <a:lumMod val="60000"/>
                    <a:lumOff val="40000"/>
                  </a:schemeClr>
                </a:solidFill>
                <a:latin typeface="Consolas" panose="020B0609020204030204" pitchFamily="49" charset="0"/>
              </a:rPr>
              <a:t>Z </a:t>
            </a:r>
            <a:r>
              <a:rPr lang="en-US">
                <a:latin typeface="Consolas" panose="020B0609020204030204" pitchFamily="49" charset="0"/>
              </a:rPr>
              <a:t>(qubit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 ()</a:t>
            </a:r>
            <a:endParaRPr lang="en-US">
              <a:solidFill>
                <a:schemeClr val="tx2">
                  <a:lumMod val="75000"/>
                </a:schemeClr>
              </a:solidFill>
              <a:latin typeface="Consolas" panose="020B0609020204030204" pitchFamily="49" charset="0"/>
            </a:endParaRPr>
          </a:p>
        </p:txBody>
      </p:sp>
      <p:cxnSp>
        <p:nvCxnSpPr>
          <p:cNvPr id="9" name="Straight Connector 8">
            <a:extLst>
              <a:ext uri="{FF2B5EF4-FFF2-40B4-BE49-F238E27FC236}">
                <a16:creationId xmlns:a16="http://schemas.microsoft.com/office/drawing/2014/main" id="{2371661A-7303-41AC-8160-55B1DABD0B32}"/>
              </a:ext>
            </a:extLst>
          </p:cNvPr>
          <p:cNvCxnSpPr>
            <a:cxnSpLocks/>
          </p:cNvCxnSpPr>
          <p:nvPr/>
        </p:nvCxnSpPr>
        <p:spPr>
          <a:xfrm flipV="1">
            <a:off x="551489" y="3742932"/>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0D79EDA-06F3-443F-8EB4-35FB20F38A21}"/>
              </a:ext>
            </a:extLst>
          </p:cNvPr>
          <p:cNvSpPr txBox="1"/>
          <p:nvPr/>
        </p:nvSpPr>
        <p:spPr>
          <a:xfrm>
            <a:off x="950426" y="3429000"/>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215407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Hadamard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B8F47CF-36FF-40E4-8BB5-51D404E6BDEF}"/>
                  </a:ext>
                </a:extLst>
              </p:cNvPr>
              <p:cNvSpPr/>
              <p:nvPr/>
            </p:nvSpPr>
            <p:spPr>
              <a:xfrm>
                <a:off x="6521461" y="4703088"/>
                <a:ext cx="3082895" cy="977062"/>
              </a:xfrm>
              <a:prstGeom prst="rect">
                <a:avLst/>
              </a:prstGeom>
            </p:spPr>
            <p:txBody>
              <a:bodyPr wrap="none">
                <a:spAutoFit/>
              </a:bodyPr>
              <a:lstStyle/>
              <a:p>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a:t>
                </a:r>
              </a:p>
            </p:txBody>
          </p:sp>
        </mc:Choice>
        <mc:Fallback xmlns="">
          <p:sp>
            <p:nvSpPr>
              <p:cNvPr id="6" name="Rectangle 5">
                <a:extLst>
                  <a:ext uri="{FF2B5EF4-FFF2-40B4-BE49-F238E27FC236}">
                    <a16:creationId xmlns:a16="http://schemas.microsoft.com/office/drawing/2014/main" id="{8B8F47CF-36FF-40E4-8BB5-51D404E6BDEF}"/>
                  </a:ext>
                </a:extLst>
              </p:cNvPr>
              <p:cNvSpPr>
                <a:spLocks noRot="1" noChangeAspect="1" noMove="1" noResize="1" noEditPoints="1" noAdjustHandles="1" noChangeArrowheads="1" noChangeShapeType="1" noTextEdit="1"/>
              </p:cNvSpPr>
              <p:nvPr/>
            </p:nvSpPr>
            <p:spPr>
              <a:xfrm>
                <a:off x="6521461" y="4703088"/>
                <a:ext cx="3082895" cy="977062"/>
              </a:xfrm>
              <a:prstGeom prst="rect">
                <a:avLst/>
              </a:prstGeom>
              <a:blipFill>
                <a:blip r:embed="rId3"/>
                <a:stretch>
                  <a:fillRect r="-5731" b="-10000"/>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2C533519-DC09-49B4-B203-182F51F4B320}"/>
              </a:ext>
            </a:extLst>
          </p:cNvPr>
          <p:cNvSpPr/>
          <p:nvPr/>
        </p:nvSpPr>
        <p:spPr bwMode="auto">
          <a:xfrm>
            <a:off x="7468929" y="2983952"/>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F6A5E6D0-3E29-4164-81FF-9FCFF645FB91}"/>
              </a:ext>
            </a:extLst>
          </p:cNvPr>
          <p:cNvSpPr/>
          <p:nvPr/>
        </p:nvSpPr>
        <p:spPr bwMode="auto">
          <a:xfrm>
            <a:off x="7761060" y="3298016"/>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AB97BE4A-87B6-4BB3-88E6-66DDAFA3AC85}"/>
              </a:ext>
            </a:extLst>
          </p:cNvPr>
          <p:cNvSpPr/>
          <p:nvPr/>
        </p:nvSpPr>
        <p:spPr bwMode="auto">
          <a:xfrm>
            <a:off x="7761060" y="3516117"/>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9">
            <a:extLst>
              <a:ext uri="{FF2B5EF4-FFF2-40B4-BE49-F238E27FC236}">
                <a16:creationId xmlns:a16="http://schemas.microsoft.com/office/drawing/2014/main" id="{2F933DE6-8FE7-4294-96B7-4B795025A672}"/>
              </a:ext>
            </a:extLst>
          </p:cNvPr>
          <p:cNvSpPr/>
          <p:nvPr/>
        </p:nvSpPr>
        <p:spPr bwMode="auto">
          <a:xfrm>
            <a:off x="7578912" y="1605117"/>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50196"/>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46E92971-F990-4410-BE2C-49D18B2CBA0C}"/>
              </a:ext>
            </a:extLst>
          </p:cNvPr>
          <p:cNvCxnSpPr>
            <a:cxnSpLocks/>
          </p:cNvCxnSpPr>
          <p:nvPr/>
        </p:nvCxnSpPr>
        <p:spPr>
          <a:xfrm>
            <a:off x="7778658" y="2513669"/>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32AB4-EAAE-403F-A785-D668E13FD0D8}"/>
              </a:ext>
            </a:extLst>
          </p:cNvPr>
          <p:cNvCxnSpPr>
            <a:cxnSpLocks/>
          </p:cNvCxnSpPr>
          <p:nvPr/>
        </p:nvCxnSpPr>
        <p:spPr>
          <a:xfrm>
            <a:off x="7778658" y="262769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A317B1-6F6C-4A02-923C-96B3CDAA4560}"/>
              </a:ext>
            </a:extLst>
          </p:cNvPr>
          <p:cNvCxnSpPr>
            <a:cxnSpLocks/>
          </p:cNvCxnSpPr>
          <p:nvPr/>
        </p:nvCxnSpPr>
        <p:spPr>
          <a:xfrm>
            <a:off x="7836930" y="2726652"/>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27818B9-9238-44C5-9D84-1E252E73593B}"/>
              </a:ext>
            </a:extLst>
          </p:cNvPr>
          <p:cNvSpPr/>
          <p:nvPr/>
        </p:nvSpPr>
        <p:spPr bwMode="auto">
          <a:xfrm>
            <a:off x="3093698" y="297935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398C1C45-801C-464D-AEBE-17A5FE38ECB1}"/>
              </a:ext>
            </a:extLst>
          </p:cNvPr>
          <p:cNvSpPr/>
          <p:nvPr/>
        </p:nvSpPr>
        <p:spPr bwMode="auto">
          <a:xfrm>
            <a:off x="3385829" y="329342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8E770AB7-C1C5-41E5-BD2C-FFE66BDB139C}"/>
              </a:ext>
            </a:extLst>
          </p:cNvPr>
          <p:cNvSpPr/>
          <p:nvPr/>
        </p:nvSpPr>
        <p:spPr bwMode="auto">
          <a:xfrm>
            <a:off x="3372072" y="3720634"/>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7B56CCD3-601E-49D9-B049-3362582EA5A9}"/>
              </a:ext>
            </a:extLst>
          </p:cNvPr>
          <p:cNvSpPr/>
          <p:nvPr/>
        </p:nvSpPr>
        <p:spPr bwMode="auto">
          <a:xfrm>
            <a:off x="3203681" y="160052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CD395E8-2388-47DD-8494-190883799855}"/>
              </a:ext>
            </a:extLst>
          </p:cNvPr>
          <p:cNvCxnSpPr>
            <a:cxnSpLocks/>
          </p:cNvCxnSpPr>
          <p:nvPr/>
        </p:nvCxnSpPr>
        <p:spPr>
          <a:xfrm>
            <a:off x="3403427" y="250907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42A1469-C1E8-4386-AB34-CAC8EEE2DDD1}"/>
              </a:ext>
            </a:extLst>
          </p:cNvPr>
          <p:cNvCxnSpPr>
            <a:cxnSpLocks/>
          </p:cNvCxnSpPr>
          <p:nvPr/>
        </p:nvCxnSpPr>
        <p:spPr>
          <a:xfrm>
            <a:off x="3403427" y="262310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4A6172-1AA3-43A9-AFD9-EDC2F30058BC}"/>
              </a:ext>
            </a:extLst>
          </p:cNvPr>
          <p:cNvCxnSpPr>
            <a:cxnSpLocks/>
          </p:cNvCxnSpPr>
          <p:nvPr/>
        </p:nvCxnSpPr>
        <p:spPr>
          <a:xfrm>
            <a:off x="3461699" y="272205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BD6738-45C9-48A8-8E2B-DF94FBCFA96A}"/>
              </a:ext>
            </a:extLst>
          </p:cNvPr>
          <p:cNvSpPr txBox="1"/>
          <p:nvPr/>
        </p:nvSpPr>
        <p:spPr>
          <a:xfrm>
            <a:off x="3105258" y="4698494"/>
            <a:ext cx="93594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22" name="Straight Arrow Connector 21">
            <a:extLst>
              <a:ext uri="{FF2B5EF4-FFF2-40B4-BE49-F238E27FC236}">
                <a16:creationId xmlns:a16="http://schemas.microsoft.com/office/drawing/2014/main" id="{CBEEF6D1-C03A-4D9D-B6F0-5F875CBACE63}"/>
              </a:ext>
            </a:extLst>
          </p:cNvPr>
          <p:cNvCxnSpPr>
            <a:cxnSpLocks/>
          </p:cNvCxnSpPr>
          <p:nvPr/>
        </p:nvCxnSpPr>
        <p:spPr>
          <a:xfrm>
            <a:off x="5275422" y="3516117"/>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662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animBg="1"/>
      <p:bldP spid="16" grpId="0" animBg="1"/>
      <p:bldP spid="17"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034A0C-01BD-4E4D-AC8F-8E9AA4C9AF21}"/>
              </a:ext>
            </a:extLst>
          </p:cNvPr>
          <p:cNvSpPr txBox="1">
            <a:spLocks/>
          </p:cNvSpPr>
          <p:nvPr/>
        </p:nvSpPr>
        <p:spPr>
          <a:xfrm>
            <a:off x="424905" y="2040630"/>
            <a:ext cx="11342189" cy="1162178"/>
          </a:xfrm>
          <a:prstGeom prst="rect">
            <a:avLst/>
          </a:prstGeom>
          <a:solidFill>
            <a:schemeClr val="bg2">
              <a:alpha val="67000"/>
            </a:schemeClr>
          </a:solid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a:r>
              <a:rPr lang="en-GB"/>
              <a:t>…and we don’t know why!</a:t>
            </a:r>
          </a:p>
        </p:txBody>
      </p:sp>
    </p:spTree>
    <p:extLst>
      <p:ext uri="{BB962C8B-B14F-4D97-AF65-F5344CB8AC3E}">
        <p14:creationId xmlns:p14="http://schemas.microsoft.com/office/powerpoint/2010/main" val="31322339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Hadamard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B8F47CF-36FF-40E4-8BB5-51D404E6BDEF}"/>
                  </a:ext>
                </a:extLst>
              </p:cNvPr>
              <p:cNvSpPr/>
              <p:nvPr/>
            </p:nvSpPr>
            <p:spPr>
              <a:xfrm>
                <a:off x="6521461" y="4703088"/>
                <a:ext cx="2946640" cy="977062"/>
              </a:xfrm>
              <a:prstGeom prst="rect">
                <a:avLst/>
              </a:prstGeom>
            </p:spPr>
            <p:txBody>
              <a:bodyPr wrap="none">
                <a:spAutoFit/>
              </a:bodyPr>
              <a:lstStyle/>
              <a:p>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a:t>
                </a:r>
              </a:p>
            </p:txBody>
          </p:sp>
        </mc:Choice>
        <mc:Fallback xmlns="">
          <p:sp>
            <p:nvSpPr>
              <p:cNvPr id="6" name="Rectangle 5">
                <a:extLst>
                  <a:ext uri="{FF2B5EF4-FFF2-40B4-BE49-F238E27FC236}">
                    <a16:creationId xmlns:a16="http://schemas.microsoft.com/office/drawing/2014/main" id="{8B8F47CF-36FF-40E4-8BB5-51D404E6BDEF}"/>
                  </a:ext>
                </a:extLst>
              </p:cNvPr>
              <p:cNvSpPr>
                <a:spLocks noRot="1" noChangeAspect="1" noMove="1" noResize="1" noEditPoints="1" noAdjustHandles="1" noChangeArrowheads="1" noChangeShapeType="1" noTextEdit="1"/>
              </p:cNvSpPr>
              <p:nvPr/>
            </p:nvSpPr>
            <p:spPr>
              <a:xfrm>
                <a:off x="6521461" y="4703088"/>
                <a:ext cx="2946640" cy="977062"/>
              </a:xfrm>
              <a:prstGeom prst="rect">
                <a:avLst/>
              </a:prstGeom>
              <a:blipFill>
                <a:blip r:embed="rId3"/>
                <a:stretch>
                  <a:fillRect r="-6211" b="-10000"/>
                </a:stretch>
              </a:blipFill>
            </p:spPr>
            <p:txBody>
              <a:bodyPr/>
              <a:lstStyle/>
              <a:p>
                <a:r>
                  <a:rPr lang="en-GB">
                    <a:noFill/>
                  </a:rPr>
                  <a:t> </a:t>
                </a:r>
              </a:p>
            </p:txBody>
          </p:sp>
        </mc:Fallback>
      </mc:AlternateContent>
      <p:sp>
        <p:nvSpPr>
          <p:cNvPr id="7" name="Rectangle: Rounded Corners 6">
            <a:extLst>
              <a:ext uri="{FF2B5EF4-FFF2-40B4-BE49-F238E27FC236}">
                <a16:creationId xmlns:a16="http://schemas.microsoft.com/office/drawing/2014/main" id="{2C533519-DC09-49B4-B203-182F51F4B320}"/>
              </a:ext>
            </a:extLst>
          </p:cNvPr>
          <p:cNvSpPr/>
          <p:nvPr/>
        </p:nvSpPr>
        <p:spPr bwMode="auto">
          <a:xfrm>
            <a:off x="7468929" y="2983952"/>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F6A5E6D0-3E29-4164-81FF-9FCFF645FB91}"/>
              </a:ext>
            </a:extLst>
          </p:cNvPr>
          <p:cNvSpPr/>
          <p:nvPr/>
        </p:nvSpPr>
        <p:spPr bwMode="auto">
          <a:xfrm>
            <a:off x="7761060" y="3298016"/>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AB97BE4A-87B6-4BB3-88E6-66DDAFA3AC85}"/>
              </a:ext>
            </a:extLst>
          </p:cNvPr>
          <p:cNvSpPr/>
          <p:nvPr/>
        </p:nvSpPr>
        <p:spPr bwMode="auto">
          <a:xfrm>
            <a:off x="7761060" y="3516117"/>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9">
            <a:extLst>
              <a:ext uri="{FF2B5EF4-FFF2-40B4-BE49-F238E27FC236}">
                <a16:creationId xmlns:a16="http://schemas.microsoft.com/office/drawing/2014/main" id="{2F933DE6-8FE7-4294-96B7-4B795025A672}"/>
              </a:ext>
            </a:extLst>
          </p:cNvPr>
          <p:cNvSpPr/>
          <p:nvPr/>
        </p:nvSpPr>
        <p:spPr bwMode="auto">
          <a:xfrm>
            <a:off x="7578912" y="1605117"/>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50196"/>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46E92971-F990-4410-BE2C-49D18B2CBA0C}"/>
              </a:ext>
            </a:extLst>
          </p:cNvPr>
          <p:cNvCxnSpPr>
            <a:cxnSpLocks/>
          </p:cNvCxnSpPr>
          <p:nvPr/>
        </p:nvCxnSpPr>
        <p:spPr>
          <a:xfrm>
            <a:off x="7778658" y="2513669"/>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32AB4-EAAE-403F-A785-D668E13FD0D8}"/>
              </a:ext>
            </a:extLst>
          </p:cNvPr>
          <p:cNvCxnSpPr>
            <a:cxnSpLocks/>
          </p:cNvCxnSpPr>
          <p:nvPr/>
        </p:nvCxnSpPr>
        <p:spPr>
          <a:xfrm>
            <a:off x="7778658" y="262769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A317B1-6F6C-4A02-923C-96B3CDAA4560}"/>
              </a:ext>
            </a:extLst>
          </p:cNvPr>
          <p:cNvCxnSpPr>
            <a:cxnSpLocks/>
          </p:cNvCxnSpPr>
          <p:nvPr/>
        </p:nvCxnSpPr>
        <p:spPr>
          <a:xfrm>
            <a:off x="7836930" y="2726652"/>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27818B9-9238-44C5-9D84-1E252E73593B}"/>
              </a:ext>
            </a:extLst>
          </p:cNvPr>
          <p:cNvSpPr/>
          <p:nvPr/>
        </p:nvSpPr>
        <p:spPr bwMode="auto">
          <a:xfrm>
            <a:off x="3093698" y="2979358"/>
            <a:ext cx="942818" cy="1362880"/>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398C1C45-801C-464D-AEBE-17A5FE38ECB1}"/>
              </a:ext>
            </a:extLst>
          </p:cNvPr>
          <p:cNvSpPr/>
          <p:nvPr/>
        </p:nvSpPr>
        <p:spPr bwMode="auto">
          <a:xfrm>
            <a:off x="3385829" y="3293422"/>
            <a:ext cx="379973" cy="70757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8E770AB7-C1C5-41E5-BD2C-FFE66BDB139C}"/>
              </a:ext>
            </a:extLst>
          </p:cNvPr>
          <p:cNvSpPr/>
          <p:nvPr/>
        </p:nvSpPr>
        <p:spPr bwMode="auto">
          <a:xfrm>
            <a:off x="3385829" y="3293422"/>
            <a:ext cx="386069" cy="271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7B56CCD3-601E-49D9-B049-3362582EA5A9}"/>
              </a:ext>
            </a:extLst>
          </p:cNvPr>
          <p:cNvSpPr/>
          <p:nvPr/>
        </p:nvSpPr>
        <p:spPr bwMode="auto">
          <a:xfrm>
            <a:off x="3203681" y="1600523"/>
            <a:ext cx="739103" cy="821831"/>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CD395E8-2388-47DD-8494-190883799855}"/>
              </a:ext>
            </a:extLst>
          </p:cNvPr>
          <p:cNvCxnSpPr>
            <a:cxnSpLocks/>
          </p:cNvCxnSpPr>
          <p:nvPr/>
        </p:nvCxnSpPr>
        <p:spPr>
          <a:xfrm>
            <a:off x="3403427" y="2509075"/>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42A1469-C1E8-4386-AB34-CAC8EEE2DDD1}"/>
              </a:ext>
            </a:extLst>
          </p:cNvPr>
          <p:cNvCxnSpPr>
            <a:cxnSpLocks/>
          </p:cNvCxnSpPr>
          <p:nvPr/>
        </p:nvCxnSpPr>
        <p:spPr>
          <a:xfrm>
            <a:off x="3403427" y="2623101"/>
            <a:ext cx="346730"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4A6172-1AA3-43A9-AFD9-EDC2F30058BC}"/>
              </a:ext>
            </a:extLst>
          </p:cNvPr>
          <p:cNvCxnSpPr>
            <a:cxnSpLocks/>
          </p:cNvCxnSpPr>
          <p:nvPr/>
        </p:nvCxnSpPr>
        <p:spPr>
          <a:xfrm>
            <a:off x="3461699" y="2722058"/>
            <a:ext cx="225979"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BD6738-45C9-48A8-8E2B-DF94FBCFA96A}"/>
              </a:ext>
            </a:extLst>
          </p:cNvPr>
          <p:cNvSpPr txBox="1"/>
          <p:nvPr/>
        </p:nvSpPr>
        <p:spPr>
          <a:xfrm>
            <a:off x="3149341" y="4698494"/>
            <a:ext cx="847782"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1</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22" name="Straight Arrow Connector 21">
            <a:extLst>
              <a:ext uri="{FF2B5EF4-FFF2-40B4-BE49-F238E27FC236}">
                <a16:creationId xmlns:a16="http://schemas.microsoft.com/office/drawing/2014/main" id="{CBEEF6D1-C03A-4D9D-B6F0-5F875CBACE63}"/>
              </a:ext>
            </a:extLst>
          </p:cNvPr>
          <p:cNvCxnSpPr>
            <a:cxnSpLocks/>
          </p:cNvCxnSpPr>
          <p:nvPr/>
        </p:nvCxnSpPr>
        <p:spPr>
          <a:xfrm>
            <a:off x="5275422" y="3516117"/>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00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4" grpId="0" animBg="1"/>
      <p:bldP spid="15" grpId="0" animBg="1"/>
      <p:bldP spid="16" grpId="0" animBg="1"/>
      <p:bldP spid="17"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8A97D-7B7E-4371-AF1C-D87E03AEC0E5}"/>
              </a:ext>
            </a:extLst>
          </p:cNvPr>
          <p:cNvSpPr>
            <a:spLocks noGrp="1"/>
          </p:cNvSpPr>
          <p:nvPr>
            <p:ph type="title"/>
          </p:nvPr>
        </p:nvSpPr>
        <p:spPr>
          <a:xfrm>
            <a:off x="268080" y="293226"/>
            <a:ext cx="11655840" cy="899665"/>
          </a:xfrm>
        </p:spPr>
        <p:txBody>
          <a:bodyPr/>
          <a:lstStyle/>
          <a:p>
            <a:r>
              <a:rPr lang="en-US"/>
              <a:t>Quantum Operations – Hadamard</a:t>
            </a:r>
          </a:p>
        </p:txBody>
      </p:sp>
      <p:sp>
        <p:nvSpPr>
          <p:cNvPr id="37" name="Text Placeholder 2">
            <a:extLst>
              <a:ext uri="{FF2B5EF4-FFF2-40B4-BE49-F238E27FC236}">
                <a16:creationId xmlns:a16="http://schemas.microsoft.com/office/drawing/2014/main" id="{1B5AC43D-F084-43FD-AE2D-315C5DC368A1}"/>
              </a:ext>
            </a:extLst>
          </p:cNvPr>
          <p:cNvSpPr>
            <a:spLocks noGrp="1"/>
          </p:cNvSpPr>
          <p:nvPr>
            <p:ph type="body" sz="quarter" idx="10"/>
          </p:nvPr>
        </p:nvSpPr>
        <p:spPr>
          <a:xfrm>
            <a:off x="269240" y="1716281"/>
            <a:ext cx="11346498" cy="591957"/>
          </a:xfrm>
        </p:spPr>
        <p:txBody>
          <a:bodyPr/>
          <a:lstStyle/>
          <a:p>
            <a:r>
              <a:rPr lang="en-US">
                <a:solidFill>
                  <a:schemeClr val="tx2">
                    <a:lumMod val="75000"/>
                  </a:schemeClr>
                </a:solidFill>
                <a:latin typeface="Consolas" panose="020B0609020204030204" pitchFamily="49" charset="0"/>
              </a:rPr>
              <a:t>operation</a:t>
            </a:r>
            <a:r>
              <a:rPr lang="en-US">
                <a:latin typeface="Consolas" panose="020B0609020204030204" pitchFamily="49" charset="0"/>
              </a:rPr>
              <a:t> </a:t>
            </a:r>
            <a:r>
              <a:rPr lang="en-US">
                <a:solidFill>
                  <a:schemeClr val="accent5">
                    <a:lumMod val="60000"/>
                    <a:lumOff val="40000"/>
                  </a:schemeClr>
                </a:solidFill>
                <a:latin typeface="Consolas" panose="020B0609020204030204" pitchFamily="49" charset="0"/>
              </a:rPr>
              <a:t>H </a:t>
            </a:r>
            <a:r>
              <a:rPr lang="en-US">
                <a:latin typeface="Consolas" panose="020B0609020204030204" pitchFamily="49" charset="0"/>
              </a:rPr>
              <a:t>(qubit : </a:t>
            </a:r>
            <a:r>
              <a:rPr lang="en-US">
                <a:solidFill>
                  <a:schemeClr val="tx2">
                    <a:lumMod val="75000"/>
                  </a:schemeClr>
                </a:solidFill>
                <a:latin typeface="Consolas" panose="020B0609020204030204" pitchFamily="49" charset="0"/>
              </a:rPr>
              <a:t>Qubit</a:t>
            </a:r>
            <a:r>
              <a:rPr lang="en-US">
                <a:latin typeface="Consolas" panose="020B0609020204030204" pitchFamily="49" charset="0"/>
              </a:rPr>
              <a:t>) : ()</a:t>
            </a:r>
          </a:p>
        </p:txBody>
      </p:sp>
      <p:cxnSp>
        <p:nvCxnSpPr>
          <p:cNvPr id="9" name="Straight Connector 8">
            <a:extLst>
              <a:ext uri="{FF2B5EF4-FFF2-40B4-BE49-F238E27FC236}">
                <a16:creationId xmlns:a16="http://schemas.microsoft.com/office/drawing/2014/main" id="{2371661A-7303-41AC-8160-55B1DABD0B32}"/>
              </a:ext>
            </a:extLst>
          </p:cNvPr>
          <p:cNvCxnSpPr>
            <a:cxnSpLocks/>
          </p:cNvCxnSpPr>
          <p:nvPr/>
        </p:nvCxnSpPr>
        <p:spPr>
          <a:xfrm flipV="1">
            <a:off x="551489" y="3742932"/>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0D79EDA-06F3-443F-8EB4-35FB20F38A21}"/>
              </a:ext>
            </a:extLst>
          </p:cNvPr>
          <p:cNvSpPr txBox="1"/>
          <p:nvPr/>
        </p:nvSpPr>
        <p:spPr>
          <a:xfrm>
            <a:off x="950426" y="3429000"/>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spTree>
    <p:extLst>
      <p:ext uri="{BB962C8B-B14F-4D97-AF65-F5344CB8AC3E}">
        <p14:creationId xmlns:p14="http://schemas.microsoft.com/office/powerpoint/2010/main" val="169251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6BCFE332-6167-483E-8140-40970B261DE8}"/>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Our Toolbox:</a:t>
            </a:r>
          </a:p>
        </p:txBody>
      </p:sp>
      <p:graphicFrame>
        <p:nvGraphicFramePr>
          <p:cNvPr id="26" name="Table 25">
            <a:extLst>
              <a:ext uri="{FF2B5EF4-FFF2-40B4-BE49-F238E27FC236}">
                <a16:creationId xmlns:a16="http://schemas.microsoft.com/office/drawing/2014/main" id="{56A362C6-8948-4B26-8468-336EEE062048}"/>
              </a:ext>
            </a:extLst>
          </p:cNvPr>
          <p:cNvGraphicFramePr>
            <a:graphicFrameLocks noGrp="1"/>
          </p:cNvGraphicFramePr>
          <p:nvPr>
            <p:extLst>
              <p:ext uri="{D42A27DB-BD31-4B8C-83A1-F6EECF244321}">
                <p14:modId xmlns:p14="http://schemas.microsoft.com/office/powerpoint/2010/main" val="486531009"/>
              </p:ext>
            </p:extLst>
          </p:nvPr>
        </p:nvGraphicFramePr>
        <p:xfrm>
          <a:off x="359142" y="1833688"/>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|1〉</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bl>
          </a:graphicData>
        </a:graphic>
      </p:graphicFrame>
      <p:sp>
        <p:nvSpPr>
          <p:cNvPr id="3" name="TextBox 2">
            <a:extLst>
              <a:ext uri="{FF2B5EF4-FFF2-40B4-BE49-F238E27FC236}">
                <a16:creationId xmlns:a16="http://schemas.microsoft.com/office/drawing/2014/main" id="{64A91CE8-7256-4AB6-B174-69EA9DFA88F7}"/>
              </a:ext>
            </a:extLst>
          </p:cNvPr>
          <p:cNvSpPr txBox="1"/>
          <p:nvPr/>
        </p:nvSpPr>
        <p:spPr>
          <a:xfrm>
            <a:off x="268080" y="1192891"/>
            <a:ext cx="1106265"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latin typeface="+mj-lt"/>
              </a:rPr>
              <a:t>NOT</a:t>
            </a:r>
          </a:p>
        </p:txBody>
      </p:sp>
      <p:graphicFrame>
        <p:nvGraphicFramePr>
          <p:cNvPr id="29" name="Table 28">
            <a:extLst>
              <a:ext uri="{FF2B5EF4-FFF2-40B4-BE49-F238E27FC236}">
                <a16:creationId xmlns:a16="http://schemas.microsoft.com/office/drawing/2014/main" id="{C880A757-7CDC-4F8C-AFFD-C5B860DD7BE3}"/>
              </a:ext>
            </a:extLst>
          </p:cNvPr>
          <p:cNvGraphicFramePr>
            <a:graphicFrameLocks noGrp="1"/>
          </p:cNvGraphicFramePr>
          <p:nvPr>
            <p:extLst>
              <p:ext uri="{D42A27DB-BD31-4B8C-83A1-F6EECF244321}">
                <p14:modId xmlns:p14="http://schemas.microsoft.com/office/powerpoint/2010/main" val="3797170751"/>
              </p:ext>
            </p:extLst>
          </p:nvPr>
        </p:nvGraphicFramePr>
        <p:xfrm>
          <a:off x="3695224" y="1833688"/>
          <a:ext cx="2742564" cy="3578560"/>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1967739137"/>
                  </a:ext>
                </a:extLst>
              </a:tr>
            </a:tbl>
          </a:graphicData>
        </a:graphic>
      </p:graphicFrame>
      <p:sp>
        <p:nvSpPr>
          <p:cNvPr id="31" name="TextBox 30">
            <a:extLst>
              <a:ext uri="{FF2B5EF4-FFF2-40B4-BE49-F238E27FC236}">
                <a16:creationId xmlns:a16="http://schemas.microsoft.com/office/drawing/2014/main" id="{A9F25792-B46A-4AA3-B39D-AD5AA112C53B}"/>
              </a:ext>
            </a:extLst>
          </p:cNvPr>
          <p:cNvSpPr txBox="1"/>
          <p:nvPr/>
        </p:nvSpPr>
        <p:spPr>
          <a:xfrm>
            <a:off x="3695224" y="1122724"/>
            <a:ext cx="1345112"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latin typeface="+mj-lt"/>
              </a:rPr>
              <a:t>CNOT</a:t>
            </a:r>
          </a:p>
        </p:txBody>
      </p:sp>
      <p:graphicFrame>
        <p:nvGraphicFramePr>
          <p:cNvPr id="33" name="Table 32">
            <a:extLst>
              <a:ext uri="{FF2B5EF4-FFF2-40B4-BE49-F238E27FC236}">
                <a16:creationId xmlns:a16="http://schemas.microsoft.com/office/drawing/2014/main" id="{8E8FEE81-EF03-4707-A226-5E2557457B12}"/>
              </a:ext>
            </a:extLst>
          </p:cNvPr>
          <p:cNvGraphicFramePr>
            <a:graphicFrameLocks noGrp="1"/>
          </p:cNvGraphicFramePr>
          <p:nvPr>
            <p:extLst>
              <p:ext uri="{D42A27DB-BD31-4B8C-83A1-F6EECF244321}">
                <p14:modId xmlns:p14="http://schemas.microsoft.com/office/powerpoint/2010/main" val="1610397713"/>
              </p:ext>
            </p:extLst>
          </p:nvPr>
        </p:nvGraphicFramePr>
        <p:xfrm>
          <a:off x="7000881" y="1027156"/>
          <a:ext cx="2742564" cy="2148022"/>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r>
                        <a:rPr lang="en-US" sz="3000" kern="1200">
                          <a:solidFill>
                            <a:schemeClr val="dk1"/>
                          </a:solidFill>
                          <a:latin typeface="+mj-lt"/>
                          <a:ea typeface="+mn-ea"/>
                          <a:cs typeface="+mn-cs"/>
                        </a:rPr>
                        <a:t>-|1〉</a:t>
                      </a:r>
                      <a:endParaRPr lang="en-US" sz="3000">
                        <a:latin typeface="+mj-lt"/>
                      </a:endParaRPr>
                    </a:p>
                  </a:txBody>
                  <a:tcPr/>
                </a:tc>
                <a:extLst>
                  <a:ext uri="{0D108BD9-81ED-4DB2-BD59-A6C34878D82A}">
                    <a16:rowId xmlns:a16="http://schemas.microsoft.com/office/drawing/2014/main" val="3154183378"/>
                  </a:ext>
                </a:extLst>
              </a:tr>
            </a:tbl>
          </a:graphicData>
        </a:graphic>
      </p:graphicFrame>
      <p:sp>
        <p:nvSpPr>
          <p:cNvPr id="34" name="TextBox 33">
            <a:extLst>
              <a:ext uri="{FF2B5EF4-FFF2-40B4-BE49-F238E27FC236}">
                <a16:creationId xmlns:a16="http://schemas.microsoft.com/office/drawing/2014/main" id="{852FE643-04A5-4C9C-9ABF-0EA551D63C1F}"/>
              </a:ext>
            </a:extLst>
          </p:cNvPr>
          <p:cNvSpPr txBox="1"/>
          <p:nvPr/>
        </p:nvSpPr>
        <p:spPr>
          <a:xfrm>
            <a:off x="7000881" y="387576"/>
            <a:ext cx="588944"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latin typeface="+mj-lt"/>
              </a:rPr>
              <a:t>Z</a:t>
            </a:r>
          </a:p>
        </p:txBody>
      </p:sp>
      <p:sp>
        <p:nvSpPr>
          <p:cNvPr id="37" name="TextBox 36">
            <a:extLst>
              <a:ext uri="{FF2B5EF4-FFF2-40B4-BE49-F238E27FC236}">
                <a16:creationId xmlns:a16="http://schemas.microsoft.com/office/drawing/2014/main" id="{914179B7-0D1F-4C12-945E-6B884B594561}"/>
              </a:ext>
            </a:extLst>
          </p:cNvPr>
          <p:cNvSpPr txBox="1"/>
          <p:nvPr/>
        </p:nvSpPr>
        <p:spPr>
          <a:xfrm>
            <a:off x="7000880" y="3429000"/>
            <a:ext cx="2065630"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latin typeface="+mj-lt"/>
              </a:rPr>
              <a:t>Hadamard</a:t>
            </a:r>
          </a:p>
        </p:txBody>
      </p:sp>
      <mc:AlternateContent xmlns:mc="http://schemas.openxmlformats.org/markup-compatibility/2006" xmlns:a14="http://schemas.microsoft.com/office/drawing/2010/main">
        <mc:Choice Requires="a14">
          <p:graphicFrame>
            <p:nvGraphicFramePr>
              <p:cNvPr id="38" name="Table 37">
                <a:extLst>
                  <a:ext uri="{FF2B5EF4-FFF2-40B4-BE49-F238E27FC236}">
                    <a16:creationId xmlns:a16="http://schemas.microsoft.com/office/drawing/2014/main" id="{34C402F0-3AC4-45C7-8F76-4DF6ECC5582D}"/>
                  </a:ext>
                </a:extLst>
              </p:cNvPr>
              <p:cNvGraphicFramePr>
                <a:graphicFrameLocks noGrp="1"/>
              </p:cNvGraphicFramePr>
              <p:nvPr>
                <p:extLst>
                  <p:ext uri="{D42A27DB-BD31-4B8C-83A1-F6EECF244321}">
                    <p14:modId xmlns:p14="http://schemas.microsoft.com/office/powerpoint/2010/main" val="1926342391"/>
                  </p:ext>
                </p:extLst>
              </p:nvPr>
            </p:nvGraphicFramePr>
            <p:xfrm>
              <a:off x="7000880" y="4095827"/>
              <a:ext cx="5013642" cy="2468947"/>
            </p:xfrm>
            <a:graphic>
              <a:graphicData uri="http://schemas.openxmlformats.org/drawingml/2006/table">
                <a:tbl>
                  <a:tblPr firstRow="1" bandRow="1">
                    <a:tableStyleId>{5C22544A-7EE6-4342-B048-85BDC9FD1C3A}</a:tableStyleId>
                  </a:tblPr>
                  <a:tblGrid>
                    <a:gridCol w="2506821">
                      <a:extLst>
                        <a:ext uri="{9D8B030D-6E8A-4147-A177-3AD203B41FA5}">
                          <a16:colId xmlns:a16="http://schemas.microsoft.com/office/drawing/2014/main" val="2321627354"/>
                        </a:ext>
                      </a:extLst>
                    </a:gridCol>
                    <a:gridCol w="2506821">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l-GR" sz="3200" i="1" dirty="0" smtClean="0">
                                      <a:latin typeface="Cambria Math" panose="02040503050406030204" pitchFamily="18" charset="0"/>
                                    </a:rPr>
                                  </m:ctrlPr>
                                </m:fPr>
                                <m:num>
                                  <m:r>
                                    <a:rPr lang="en-US" sz="3200" b="0" i="1" dirty="0" smtClean="0">
                                      <a:latin typeface="Cambria Math" panose="02040503050406030204" pitchFamily="18" charset="0"/>
                                    </a:rPr>
                                    <m:t>1</m:t>
                                  </m:r>
                                </m:num>
                                <m:den>
                                  <m:r>
                                    <a:rPr lang="el-GR" sz="320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2</m:t>
                                  </m:r>
                                </m:den>
                              </m:f>
                            </m:oMath>
                          </a14:m>
                          <a:r>
                            <a:rPr lang="en-US" sz="3200"/>
                            <a:t> |0〉 + </a:t>
                          </a:r>
                          <a14:m>
                            <m:oMath xmlns:m="http://schemas.openxmlformats.org/officeDocument/2006/math">
                              <m:f>
                                <m:fPr>
                                  <m:ctrlPr>
                                    <a:rPr lang="el-GR" sz="3200" i="1" dirty="0">
                                      <a:latin typeface="Cambria Math" panose="02040503050406030204" pitchFamily="18" charset="0"/>
                                    </a:rPr>
                                  </m:ctrlPr>
                                </m:fPr>
                                <m:num>
                                  <m:r>
                                    <a:rPr lang="en-US" sz="3200" i="1" dirty="0">
                                      <a:latin typeface="Cambria Math" panose="02040503050406030204" pitchFamily="18" charset="0"/>
                                    </a:rPr>
                                    <m:t>1</m:t>
                                  </m:r>
                                </m:num>
                                <m:den>
                                  <m:r>
                                    <a:rPr lang="el-GR" sz="3200" i="1" dirty="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2</m:t>
                                  </m:r>
                                </m:den>
                              </m:f>
                            </m:oMath>
                          </a14:m>
                          <a:r>
                            <a:rPr lang="en-US" sz="3200"/>
                            <a:t> |1〉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14:m>
                            <m:oMath xmlns:m="http://schemas.openxmlformats.org/officeDocument/2006/math">
                              <m:f>
                                <m:fPr>
                                  <m:ctrlPr>
                                    <a:rPr lang="el-GR" sz="3200" i="1" dirty="0" smtClean="0">
                                      <a:latin typeface="Cambria Math" panose="02040503050406030204" pitchFamily="18" charset="0"/>
                                    </a:rPr>
                                  </m:ctrlPr>
                                </m:fPr>
                                <m:num>
                                  <m:r>
                                    <a:rPr lang="en-US" sz="3200" b="0" i="1" dirty="0" smtClean="0">
                                      <a:latin typeface="Cambria Math" panose="02040503050406030204" pitchFamily="18" charset="0"/>
                                    </a:rPr>
                                    <m:t>1</m:t>
                                  </m:r>
                                </m:num>
                                <m:den>
                                  <m:r>
                                    <a:rPr lang="el-GR" sz="320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2</m:t>
                                  </m:r>
                                </m:den>
                              </m:f>
                            </m:oMath>
                          </a14:m>
                          <a:r>
                            <a:rPr lang="en-US" sz="3200"/>
                            <a:t> |0〉 - </a:t>
                          </a:r>
                          <a14:m>
                            <m:oMath xmlns:m="http://schemas.openxmlformats.org/officeDocument/2006/math">
                              <m:f>
                                <m:fPr>
                                  <m:ctrlPr>
                                    <a:rPr lang="el-GR" sz="3200" i="1" dirty="0">
                                      <a:latin typeface="Cambria Math" panose="02040503050406030204" pitchFamily="18" charset="0"/>
                                    </a:rPr>
                                  </m:ctrlPr>
                                </m:fPr>
                                <m:num>
                                  <m:r>
                                    <a:rPr lang="en-US" sz="3200" i="1" dirty="0">
                                      <a:latin typeface="Cambria Math" panose="02040503050406030204" pitchFamily="18" charset="0"/>
                                    </a:rPr>
                                    <m:t>1</m:t>
                                  </m:r>
                                </m:num>
                                <m:den>
                                  <m:r>
                                    <a:rPr lang="el-GR" sz="3200" i="1" dirty="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2</m:t>
                                  </m:r>
                                </m:den>
                              </m:f>
                            </m:oMath>
                          </a14:m>
                          <a:r>
                            <a:rPr lang="en-US" sz="3200"/>
                            <a:t> |1〉</a:t>
                          </a:r>
                          <a:endParaRPr lang="en-US" sz="3000">
                            <a:latin typeface="+mj-lt"/>
                          </a:endParaRPr>
                        </a:p>
                      </a:txBody>
                      <a:tcPr/>
                    </a:tc>
                    <a:extLst>
                      <a:ext uri="{0D108BD9-81ED-4DB2-BD59-A6C34878D82A}">
                        <a16:rowId xmlns:a16="http://schemas.microsoft.com/office/drawing/2014/main" val="3154183378"/>
                      </a:ext>
                    </a:extLst>
                  </a:tr>
                </a:tbl>
              </a:graphicData>
            </a:graphic>
          </p:graphicFrame>
        </mc:Choice>
        <mc:Fallback xmlns="">
          <p:graphicFrame>
            <p:nvGraphicFramePr>
              <p:cNvPr id="38" name="Table 37">
                <a:extLst>
                  <a:ext uri="{FF2B5EF4-FFF2-40B4-BE49-F238E27FC236}">
                    <a16:creationId xmlns:a16="http://schemas.microsoft.com/office/drawing/2014/main" id="{34C402F0-3AC4-45C7-8F76-4DF6ECC5582D}"/>
                  </a:ext>
                </a:extLst>
              </p:cNvPr>
              <p:cNvGraphicFramePr>
                <a:graphicFrameLocks noGrp="1"/>
              </p:cNvGraphicFramePr>
              <p:nvPr>
                <p:extLst>
                  <p:ext uri="{D42A27DB-BD31-4B8C-83A1-F6EECF244321}">
                    <p14:modId xmlns:p14="http://schemas.microsoft.com/office/powerpoint/2010/main" val="1926342391"/>
                  </p:ext>
                </p:extLst>
              </p:nvPr>
            </p:nvGraphicFramePr>
            <p:xfrm>
              <a:off x="7000880" y="4095827"/>
              <a:ext cx="5013642" cy="2468947"/>
            </p:xfrm>
            <a:graphic>
              <a:graphicData uri="http://schemas.openxmlformats.org/drawingml/2006/table">
                <a:tbl>
                  <a:tblPr firstRow="1" bandRow="1">
                    <a:tableStyleId>{5C22544A-7EE6-4342-B048-85BDC9FD1C3A}</a:tableStyleId>
                  </a:tblPr>
                  <a:tblGrid>
                    <a:gridCol w="2506821">
                      <a:extLst>
                        <a:ext uri="{9D8B030D-6E8A-4147-A177-3AD203B41FA5}">
                          <a16:colId xmlns:a16="http://schemas.microsoft.com/office/drawing/2014/main" val="2321627354"/>
                        </a:ext>
                      </a:extLst>
                    </a:gridCol>
                    <a:gridCol w="2506821">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10614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endParaRPr lang="en-US"/>
                        </a:p>
                      </a:txBody>
                      <a:tcPr>
                        <a:blipFill>
                          <a:blip r:embed="rId3"/>
                          <a:stretch>
                            <a:fillRect l="-100487" t="-64571" r="-1217" b="-81143"/>
                          </a:stretch>
                        </a:blipFill>
                      </a:tcPr>
                    </a:tc>
                    <a:extLst>
                      <a:ext uri="{0D108BD9-81ED-4DB2-BD59-A6C34878D82A}">
                        <a16:rowId xmlns:a16="http://schemas.microsoft.com/office/drawing/2014/main" val="4226709413"/>
                      </a:ext>
                    </a:extLst>
                  </a:tr>
                  <a:tr h="79241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endParaRPr lang="en-US"/>
                        </a:p>
                      </a:txBody>
                      <a:tcPr>
                        <a:blipFill>
                          <a:blip r:embed="rId3"/>
                          <a:stretch>
                            <a:fillRect l="-100487" t="-221538" r="-1217" b="-9231"/>
                          </a:stretch>
                        </a:blipFill>
                      </a:tcPr>
                    </a:tc>
                    <a:extLst>
                      <a:ext uri="{0D108BD9-81ED-4DB2-BD59-A6C34878D82A}">
                        <a16:rowId xmlns:a16="http://schemas.microsoft.com/office/drawing/2014/main" val="3154183378"/>
                      </a:ext>
                    </a:extLst>
                  </a:tr>
                </a:tbl>
              </a:graphicData>
            </a:graphic>
          </p:graphicFrame>
        </mc:Fallback>
      </mc:AlternateContent>
    </p:spTree>
    <p:extLst>
      <p:ext uri="{BB962C8B-B14F-4D97-AF65-F5344CB8AC3E}">
        <p14:creationId xmlns:p14="http://schemas.microsoft.com/office/powerpoint/2010/main" val="25104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4" grpId="0"/>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Entanglement</a:t>
            </a:r>
          </a:p>
        </p:txBody>
      </p:sp>
      <p:sp>
        <p:nvSpPr>
          <p:cNvPr id="6" name="TextBox 5">
            <a:extLst>
              <a:ext uri="{FF2B5EF4-FFF2-40B4-BE49-F238E27FC236}">
                <a16:creationId xmlns:a16="http://schemas.microsoft.com/office/drawing/2014/main" id="{34074C11-C019-4230-9A0A-EBCC50A1C94D}"/>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7" name="TextBox 6">
            <a:extLst>
              <a:ext uri="{FF2B5EF4-FFF2-40B4-BE49-F238E27FC236}">
                <a16:creationId xmlns:a16="http://schemas.microsoft.com/office/drawing/2014/main" id="{5F7CE722-A2BD-4F14-9CDD-773843A8AC63}"/>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2F1ADE11-63FD-4F87-AC41-D2E200AA1CA1}"/>
                  </a:ext>
                </a:extLst>
              </p:cNvPr>
              <p:cNvGraphicFramePr>
                <a:graphicFrameLocks noGrp="1"/>
              </p:cNvGraphicFramePr>
              <p:nvPr>
                <p:extLst>
                  <p:ext uri="{D42A27DB-BD31-4B8C-83A1-F6EECF244321}">
                    <p14:modId xmlns:p14="http://schemas.microsoft.com/office/powerpoint/2010/main" val="2754877489"/>
                  </p:ext>
                </p:extLst>
              </p:nvPr>
            </p:nvGraphicFramePr>
            <p:xfrm>
              <a:off x="7056821" y="4180057"/>
              <a:ext cx="5013642" cy="2468947"/>
            </p:xfrm>
            <a:graphic>
              <a:graphicData uri="http://schemas.openxmlformats.org/drawingml/2006/table">
                <a:tbl>
                  <a:tblPr firstRow="1" bandRow="1">
                    <a:tableStyleId>{5C22544A-7EE6-4342-B048-85BDC9FD1C3A}</a:tableStyleId>
                  </a:tblPr>
                  <a:tblGrid>
                    <a:gridCol w="2506821">
                      <a:extLst>
                        <a:ext uri="{9D8B030D-6E8A-4147-A177-3AD203B41FA5}">
                          <a16:colId xmlns:a16="http://schemas.microsoft.com/office/drawing/2014/main" val="2321627354"/>
                        </a:ext>
                      </a:extLst>
                    </a:gridCol>
                    <a:gridCol w="2506821">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l-GR" sz="3200" i="1" dirty="0" smtClean="0">
                                      <a:latin typeface="Cambria Math" panose="02040503050406030204" pitchFamily="18" charset="0"/>
                                    </a:rPr>
                                  </m:ctrlPr>
                                </m:fPr>
                                <m:num>
                                  <m:r>
                                    <a:rPr lang="en-US" sz="3200" b="0" i="1" dirty="0" smtClean="0">
                                      <a:latin typeface="Cambria Math" panose="02040503050406030204" pitchFamily="18" charset="0"/>
                                    </a:rPr>
                                    <m:t>1</m:t>
                                  </m:r>
                                </m:num>
                                <m:den>
                                  <m:r>
                                    <a:rPr lang="el-GR" sz="320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2</m:t>
                                  </m:r>
                                </m:den>
                              </m:f>
                            </m:oMath>
                          </a14:m>
                          <a:r>
                            <a:rPr lang="en-US" sz="3200"/>
                            <a:t> |0〉 + </a:t>
                          </a:r>
                          <a14:m>
                            <m:oMath xmlns:m="http://schemas.openxmlformats.org/officeDocument/2006/math">
                              <m:f>
                                <m:fPr>
                                  <m:ctrlPr>
                                    <a:rPr lang="el-GR" sz="3200" i="1" dirty="0">
                                      <a:latin typeface="Cambria Math" panose="02040503050406030204" pitchFamily="18" charset="0"/>
                                    </a:rPr>
                                  </m:ctrlPr>
                                </m:fPr>
                                <m:num>
                                  <m:r>
                                    <a:rPr lang="en-US" sz="3200" i="1" dirty="0">
                                      <a:latin typeface="Cambria Math" panose="02040503050406030204" pitchFamily="18" charset="0"/>
                                    </a:rPr>
                                    <m:t>1</m:t>
                                  </m:r>
                                </m:num>
                                <m:den>
                                  <m:r>
                                    <a:rPr lang="el-GR" sz="3200" i="1" dirty="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2</m:t>
                                  </m:r>
                                </m:den>
                              </m:f>
                            </m:oMath>
                          </a14:m>
                          <a:r>
                            <a:rPr lang="en-US" sz="3200"/>
                            <a:t> |1〉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14:m>
                            <m:oMath xmlns:m="http://schemas.openxmlformats.org/officeDocument/2006/math">
                              <m:f>
                                <m:fPr>
                                  <m:ctrlPr>
                                    <a:rPr lang="el-GR" sz="3200" i="1" dirty="0" smtClean="0">
                                      <a:latin typeface="Cambria Math" panose="02040503050406030204" pitchFamily="18" charset="0"/>
                                    </a:rPr>
                                  </m:ctrlPr>
                                </m:fPr>
                                <m:num>
                                  <m:r>
                                    <a:rPr lang="en-US" sz="3200" b="0" i="1" dirty="0" smtClean="0">
                                      <a:latin typeface="Cambria Math" panose="02040503050406030204" pitchFamily="18" charset="0"/>
                                    </a:rPr>
                                    <m:t>1</m:t>
                                  </m:r>
                                </m:num>
                                <m:den>
                                  <m:r>
                                    <a:rPr lang="el-GR" sz="320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2</m:t>
                                  </m:r>
                                </m:den>
                              </m:f>
                            </m:oMath>
                          </a14:m>
                          <a:r>
                            <a:rPr lang="en-US" sz="3200"/>
                            <a:t> |0〉 - </a:t>
                          </a:r>
                          <a14:m>
                            <m:oMath xmlns:m="http://schemas.openxmlformats.org/officeDocument/2006/math">
                              <m:f>
                                <m:fPr>
                                  <m:ctrlPr>
                                    <a:rPr lang="el-GR" sz="3200" i="1" dirty="0">
                                      <a:latin typeface="Cambria Math" panose="02040503050406030204" pitchFamily="18" charset="0"/>
                                    </a:rPr>
                                  </m:ctrlPr>
                                </m:fPr>
                                <m:num>
                                  <m:r>
                                    <a:rPr lang="en-US" sz="3200" i="1" dirty="0">
                                      <a:latin typeface="Cambria Math" panose="02040503050406030204" pitchFamily="18" charset="0"/>
                                    </a:rPr>
                                    <m:t>1</m:t>
                                  </m:r>
                                </m:num>
                                <m:den>
                                  <m:r>
                                    <a:rPr lang="el-GR" sz="3200" i="1" dirty="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ea typeface="Cambria Math" panose="02040503050406030204" pitchFamily="18" charset="0"/>
                                    </a:rPr>
                                    <m:t>2</m:t>
                                  </m:r>
                                </m:den>
                              </m:f>
                            </m:oMath>
                          </a14:m>
                          <a:r>
                            <a:rPr lang="en-US" sz="3200"/>
                            <a:t> |1〉</a:t>
                          </a:r>
                          <a:endParaRPr lang="en-US" sz="3000">
                            <a:latin typeface="+mj-lt"/>
                          </a:endParaRPr>
                        </a:p>
                      </a:txBody>
                      <a:tcPr/>
                    </a:tc>
                    <a:extLst>
                      <a:ext uri="{0D108BD9-81ED-4DB2-BD59-A6C34878D82A}">
                        <a16:rowId xmlns:a16="http://schemas.microsoft.com/office/drawing/2014/main" val="3154183378"/>
                      </a:ext>
                    </a:extLst>
                  </a:tr>
                </a:tbl>
              </a:graphicData>
            </a:graphic>
          </p:graphicFrame>
        </mc:Choice>
        <mc:Fallback xmlns="">
          <p:graphicFrame>
            <p:nvGraphicFramePr>
              <p:cNvPr id="8" name="Table 7">
                <a:extLst>
                  <a:ext uri="{FF2B5EF4-FFF2-40B4-BE49-F238E27FC236}">
                    <a16:creationId xmlns:a16="http://schemas.microsoft.com/office/drawing/2014/main" id="{2F1ADE11-63FD-4F87-AC41-D2E200AA1CA1}"/>
                  </a:ext>
                </a:extLst>
              </p:cNvPr>
              <p:cNvGraphicFramePr>
                <a:graphicFrameLocks noGrp="1"/>
              </p:cNvGraphicFramePr>
              <p:nvPr>
                <p:extLst>
                  <p:ext uri="{D42A27DB-BD31-4B8C-83A1-F6EECF244321}">
                    <p14:modId xmlns:p14="http://schemas.microsoft.com/office/powerpoint/2010/main" val="2754877489"/>
                  </p:ext>
                </p:extLst>
              </p:nvPr>
            </p:nvGraphicFramePr>
            <p:xfrm>
              <a:off x="7056821" y="4180057"/>
              <a:ext cx="5013642" cy="2468947"/>
            </p:xfrm>
            <a:graphic>
              <a:graphicData uri="http://schemas.openxmlformats.org/drawingml/2006/table">
                <a:tbl>
                  <a:tblPr firstRow="1" bandRow="1">
                    <a:tableStyleId>{5C22544A-7EE6-4342-B048-85BDC9FD1C3A}</a:tableStyleId>
                  </a:tblPr>
                  <a:tblGrid>
                    <a:gridCol w="2506821">
                      <a:extLst>
                        <a:ext uri="{9D8B030D-6E8A-4147-A177-3AD203B41FA5}">
                          <a16:colId xmlns:a16="http://schemas.microsoft.com/office/drawing/2014/main" val="2321627354"/>
                        </a:ext>
                      </a:extLst>
                    </a:gridCol>
                    <a:gridCol w="2506821">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106140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endParaRPr lang="en-US"/>
                        </a:p>
                      </a:txBody>
                      <a:tcPr/>
                    </a:tc>
                    <a:tc>
                      <a:txBody>
                        <a:bodyPr/>
                        <a:lstStyle/>
                        <a:p>
                          <a:endParaRPr lang="en-US"/>
                        </a:p>
                      </a:txBody>
                      <a:tcPr>
                        <a:blipFill>
                          <a:blip r:embed="rId3"/>
                          <a:stretch>
                            <a:fillRect l="-100243" t="-64571" r="-971" b="-81143"/>
                          </a:stretch>
                        </a:blipFill>
                      </a:tcPr>
                    </a:tc>
                    <a:extLst>
                      <a:ext uri="{0D108BD9-81ED-4DB2-BD59-A6C34878D82A}">
                        <a16:rowId xmlns:a16="http://schemas.microsoft.com/office/drawing/2014/main" val="4226709413"/>
                      </a:ext>
                    </a:extLst>
                  </a:tr>
                  <a:tr h="79241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a:t>
                          </a:r>
                          <a:endParaRPr lang="en-US" sz="3000">
                            <a:latin typeface="+mj-lt"/>
                          </a:endParaRPr>
                        </a:p>
                      </a:txBody>
                      <a:tcPr/>
                    </a:tc>
                    <a:tc>
                      <a:txBody>
                        <a:bodyPr/>
                        <a:lstStyle/>
                        <a:p>
                          <a:endParaRPr lang="en-US"/>
                        </a:p>
                      </a:txBody>
                      <a:tcPr>
                        <a:blipFill>
                          <a:blip r:embed="rId3"/>
                          <a:stretch>
                            <a:fillRect l="-100243" t="-221538" r="-971" b="-9231"/>
                          </a:stretch>
                        </a:blipFill>
                      </a:tcPr>
                    </a:tc>
                    <a:extLst>
                      <a:ext uri="{0D108BD9-81ED-4DB2-BD59-A6C34878D82A}">
                        <a16:rowId xmlns:a16="http://schemas.microsoft.com/office/drawing/2014/main" val="3154183378"/>
                      </a:ext>
                    </a:extLst>
                  </a:tr>
                </a:tbl>
              </a:graphicData>
            </a:graphic>
          </p:graphicFrame>
        </mc:Fallback>
      </mc:AlternateContent>
      <p:cxnSp>
        <p:nvCxnSpPr>
          <p:cNvPr id="5" name="Straight Connector 4">
            <a:extLst>
              <a:ext uri="{FF2B5EF4-FFF2-40B4-BE49-F238E27FC236}">
                <a16:creationId xmlns:a16="http://schemas.microsoft.com/office/drawing/2014/main" id="{E35E23B9-EFD7-4396-91E3-99C2DE6D0225}"/>
              </a:ext>
            </a:extLst>
          </p:cNvPr>
          <p:cNvCxnSpPr>
            <a:cxnSpLocks/>
          </p:cNvCxnSpPr>
          <p:nvPr/>
        </p:nvCxnSpPr>
        <p:spPr>
          <a:xfrm flipV="1">
            <a:off x="1768931" y="308327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5F60C3C9-ACBC-4D68-8565-1EC98B667F57}"/>
              </a:ext>
            </a:extLst>
          </p:cNvPr>
          <p:cNvCxnSpPr>
            <a:cxnSpLocks/>
          </p:cNvCxnSpPr>
          <p:nvPr/>
        </p:nvCxnSpPr>
        <p:spPr>
          <a:xfrm flipV="1">
            <a:off x="1745819" y="459676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0EE7F3E-0B2A-48A0-A3D7-4853FAB03EFB}"/>
              </a:ext>
            </a:extLst>
          </p:cNvPr>
          <p:cNvCxnSpPr>
            <a:cxnSpLocks/>
          </p:cNvCxnSpPr>
          <p:nvPr/>
        </p:nvCxnSpPr>
        <p:spPr>
          <a:xfrm flipV="1">
            <a:off x="3085848" y="459676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05DDFA7-49D9-4035-813A-58C7EEBD976D}"/>
              </a:ext>
            </a:extLst>
          </p:cNvPr>
          <p:cNvCxnSpPr>
            <a:cxnSpLocks/>
          </p:cNvCxnSpPr>
          <p:nvPr/>
        </p:nvCxnSpPr>
        <p:spPr>
          <a:xfrm flipV="1">
            <a:off x="3085848" y="308327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D1F62976-8820-494D-BB9F-88FF010F43BC}"/>
              </a:ext>
            </a:extLst>
          </p:cNvPr>
          <p:cNvSpPr txBox="1"/>
          <p:nvPr/>
        </p:nvSpPr>
        <p:spPr>
          <a:xfrm>
            <a:off x="3484785" y="2769341"/>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sp>
        <p:nvSpPr>
          <p:cNvPr id="16" name="Arc 15">
            <a:extLst>
              <a:ext uri="{FF2B5EF4-FFF2-40B4-BE49-F238E27FC236}">
                <a16:creationId xmlns:a16="http://schemas.microsoft.com/office/drawing/2014/main" id="{10EB311E-7D59-4947-AE1A-A090C18119E6}"/>
              </a:ext>
            </a:extLst>
          </p:cNvPr>
          <p:cNvSpPr/>
          <p:nvPr/>
        </p:nvSpPr>
        <p:spPr>
          <a:xfrm rot="15462274">
            <a:off x="4553212" y="1468722"/>
            <a:ext cx="1603332" cy="1888294"/>
          </a:xfrm>
          <a:prstGeom prst="arc">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8F18267-E2C1-4B90-9D5E-458C93BA43AA}"/>
                  </a:ext>
                </a:extLst>
              </p:cNvPr>
              <p:cNvSpPr/>
              <p:nvPr/>
            </p:nvSpPr>
            <p:spPr>
              <a:xfrm>
                <a:off x="5275121" y="1083066"/>
                <a:ext cx="3082895" cy="977062"/>
              </a:xfrm>
              <a:prstGeom prst="rect">
                <a:avLst/>
              </a:prstGeom>
            </p:spPr>
            <p:txBody>
              <a:bodyPr wrap="none">
                <a:spAutoFit/>
              </a:bodyPr>
              <a:lstStyle/>
              <a:p>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a:t>
                </a:r>
              </a:p>
            </p:txBody>
          </p:sp>
        </mc:Choice>
        <mc:Fallback xmlns="">
          <p:sp>
            <p:nvSpPr>
              <p:cNvPr id="17" name="Rectangle 16">
                <a:extLst>
                  <a:ext uri="{FF2B5EF4-FFF2-40B4-BE49-F238E27FC236}">
                    <a16:creationId xmlns:a16="http://schemas.microsoft.com/office/drawing/2014/main" id="{58F18267-E2C1-4B90-9D5E-458C93BA43AA}"/>
                  </a:ext>
                </a:extLst>
              </p:cNvPr>
              <p:cNvSpPr>
                <a:spLocks noRot="1" noChangeAspect="1" noMove="1" noResize="1" noEditPoints="1" noAdjustHandles="1" noChangeArrowheads="1" noChangeShapeType="1" noTextEdit="1"/>
              </p:cNvSpPr>
              <p:nvPr/>
            </p:nvSpPr>
            <p:spPr>
              <a:xfrm>
                <a:off x="5275121" y="1083066"/>
                <a:ext cx="3082895" cy="977062"/>
              </a:xfrm>
              <a:prstGeom prst="rect">
                <a:avLst/>
              </a:prstGeom>
              <a:blipFill>
                <a:blip r:embed="rId4"/>
                <a:stretch>
                  <a:fillRect r="-5929" b="-10000"/>
                </a:stretch>
              </a:blipFill>
            </p:spPr>
            <p:txBody>
              <a:bodyPr/>
              <a:lstStyle/>
              <a:p>
                <a:r>
                  <a:rPr lang="en-GB">
                    <a:noFill/>
                  </a:rPr>
                  <a:t> </a:t>
                </a:r>
              </a:p>
            </p:txBody>
          </p:sp>
        </mc:Fallback>
      </mc:AlternateContent>
    </p:spTree>
    <p:extLst>
      <p:ext uri="{BB962C8B-B14F-4D97-AF65-F5344CB8AC3E}">
        <p14:creationId xmlns:p14="http://schemas.microsoft.com/office/powerpoint/2010/main" val="3537336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6" grpId="0" animBg="1"/>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Entanglement</a:t>
            </a:r>
          </a:p>
        </p:txBody>
      </p:sp>
      <p:sp>
        <p:nvSpPr>
          <p:cNvPr id="6" name="TextBox 5">
            <a:extLst>
              <a:ext uri="{FF2B5EF4-FFF2-40B4-BE49-F238E27FC236}">
                <a16:creationId xmlns:a16="http://schemas.microsoft.com/office/drawing/2014/main" id="{34074C11-C019-4230-9A0A-EBCC50A1C94D}"/>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7" name="TextBox 6">
            <a:extLst>
              <a:ext uri="{FF2B5EF4-FFF2-40B4-BE49-F238E27FC236}">
                <a16:creationId xmlns:a16="http://schemas.microsoft.com/office/drawing/2014/main" id="{5F7CE722-A2BD-4F14-9CDD-773843A8AC63}"/>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5" name="Straight Connector 4">
            <a:extLst>
              <a:ext uri="{FF2B5EF4-FFF2-40B4-BE49-F238E27FC236}">
                <a16:creationId xmlns:a16="http://schemas.microsoft.com/office/drawing/2014/main" id="{E35E23B9-EFD7-4396-91E3-99C2DE6D0225}"/>
              </a:ext>
            </a:extLst>
          </p:cNvPr>
          <p:cNvCxnSpPr>
            <a:cxnSpLocks/>
          </p:cNvCxnSpPr>
          <p:nvPr/>
        </p:nvCxnSpPr>
        <p:spPr>
          <a:xfrm flipV="1">
            <a:off x="1768931" y="308327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5F60C3C9-ACBC-4D68-8565-1EC98B667F57}"/>
              </a:ext>
            </a:extLst>
          </p:cNvPr>
          <p:cNvCxnSpPr>
            <a:cxnSpLocks/>
          </p:cNvCxnSpPr>
          <p:nvPr/>
        </p:nvCxnSpPr>
        <p:spPr>
          <a:xfrm flipV="1">
            <a:off x="1745819" y="459676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20EE7F3E-0B2A-48A0-A3D7-4853FAB03EFB}"/>
              </a:ext>
            </a:extLst>
          </p:cNvPr>
          <p:cNvCxnSpPr>
            <a:cxnSpLocks/>
          </p:cNvCxnSpPr>
          <p:nvPr/>
        </p:nvCxnSpPr>
        <p:spPr>
          <a:xfrm flipV="1">
            <a:off x="3085848" y="459676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05DDFA7-49D9-4035-813A-58C7EEBD976D}"/>
              </a:ext>
            </a:extLst>
          </p:cNvPr>
          <p:cNvCxnSpPr>
            <a:cxnSpLocks/>
          </p:cNvCxnSpPr>
          <p:nvPr/>
        </p:nvCxnSpPr>
        <p:spPr>
          <a:xfrm flipV="1">
            <a:off x="3085848" y="308327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D1F62976-8820-494D-BB9F-88FF010F43BC}"/>
              </a:ext>
            </a:extLst>
          </p:cNvPr>
          <p:cNvSpPr txBox="1"/>
          <p:nvPr/>
        </p:nvSpPr>
        <p:spPr>
          <a:xfrm>
            <a:off x="3484785" y="2769341"/>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sp>
        <p:nvSpPr>
          <p:cNvPr id="16" name="Arc 15">
            <a:extLst>
              <a:ext uri="{FF2B5EF4-FFF2-40B4-BE49-F238E27FC236}">
                <a16:creationId xmlns:a16="http://schemas.microsoft.com/office/drawing/2014/main" id="{10EB311E-7D59-4947-AE1A-A090C18119E6}"/>
              </a:ext>
            </a:extLst>
          </p:cNvPr>
          <p:cNvSpPr/>
          <p:nvPr/>
        </p:nvSpPr>
        <p:spPr>
          <a:xfrm rot="15462274">
            <a:off x="4553212" y="1468722"/>
            <a:ext cx="1603332" cy="1888294"/>
          </a:xfrm>
          <a:prstGeom prst="arc">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8F18267-E2C1-4B90-9D5E-458C93BA43AA}"/>
                  </a:ext>
                </a:extLst>
              </p:cNvPr>
              <p:cNvSpPr/>
              <p:nvPr/>
            </p:nvSpPr>
            <p:spPr>
              <a:xfrm>
                <a:off x="5255353" y="1083066"/>
                <a:ext cx="3082895" cy="977062"/>
              </a:xfrm>
              <a:prstGeom prst="rect">
                <a:avLst/>
              </a:prstGeom>
            </p:spPr>
            <p:txBody>
              <a:bodyPr wrap="none">
                <a:spAutoFit/>
              </a:bodyPr>
              <a:lstStyle/>
              <a:p>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a:t>
                </a:r>
              </a:p>
            </p:txBody>
          </p:sp>
        </mc:Choice>
        <mc:Fallback xmlns="">
          <p:sp>
            <p:nvSpPr>
              <p:cNvPr id="17" name="Rectangle 16">
                <a:extLst>
                  <a:ext uri="{FF2B5EF4-FFF2-40B4-BE49-F238E27FC236}">
                    <a16:creationId xmlns:a16="http://schemas.microsoft.com/office/drawing/2014/main" id="{58F18267-E2C1-4B90-9D5E-458C93BA43AA}"/>
                  </a:ext>
                </a:extLst>
              </p:cNvPr>
              <p:cNvSpPr>
                <a:spLocks noRot="1" noChangeAspect="1" noMove="1" noResize="1" noEditPoints="1" noAdjustHandles="1" noChangeArrowheads="1" noChangeShapeType="1" noTextEdit="1"/>
              </p:cNvSpPr>
              <p:nvPr/>
            </p:nvSpPr>
            <p:spPr>
              <a:xfrm>
                <a:off x="5255353" y="1083066"/>
                <a:ext cx="3082895" cy="977062"/>
              </a:xfrm>
              <a:prstGeom prst="rect">
                <a:avLst/>
              </a:prstGeom>
              <a:blipFill>
                <a:blip r:embed="rId3"/>
                <a:stretch>
                  <a:fillRect r="-5929" b="-10000"/>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B96680DA-BFAE-48D4-BB59-A578DB59F03C}"/>
              </a:ext>
            </a:extLst>
          </p:cNvPr>
          <p:cNvCxnSpPr>
            <a:cxnSpLocks/>
          </p:cNvCxnSpPr>
          <p:nvPr/>
        </p:nvCxnSpPr>
        <p:spPr>
          <a:xfrm flipV="1">
            <a:off x="4425877" y="4596762"/>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AE43796E-7132-4102-8E74-BE12FC488082}"/>
              </a:ext>
            </a:extLst>
          </p:cNvPr>
          <p:cNvCxnSpPr>
            <a:cxnSpLocks/>
          </p:cNvCxnSpPr>
          <p:nvPr/>
        </p:nvCxnSpPr>
        <p:spPr>
          <a:xfrm flipV="1">
            <a:off x="4425876" y="3083272"/>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3" name="Oval 2">
            <a:extLst>
              <a:ext uri="{FF2B5EF4-FFF2-40B4-BE49-F238E27FC236}">
                <a16:creationId xmlns:a16="http://schemas.microsoft.com/office/drawing/2014/main" id="{3E75EDF1-F5D2-4504-80E4-B42B6B4E38B0}"/>
              </a:ext>
            </a:extLst>
          </p:cNvPr>
          <p:cNvSpPr/>
          <p:nvPr/>
        </p:nvSpPr>
        <p:spPr bwMode="auto">
          <a:xfrm>
            <a:off x="4892099" y="2907907"/>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677ACF63-F549-47E6-9A85-6E5ED72264E8}"/>
              </a:ext>
            </a:extLst>
          </p:cNvPr>
          <p:cNvSpPr/>
          <p:nvPr/>
        </p:nvSpPr>
        <p:spPr bwMode="auto">
          <a:xfrm>
            <a:off x="4892098" y="4420350"/>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A5A4F35-FB2D-4DC6-91CB-280BA111E8A9}"/>
              </a:ext>
            </a:extLst>
          </p:cNvPr>
          <p:cNvCxnSpPr>
            <a:cxnSpLocks/>
            <a:endCxn id="18" idx="4"/>
          </p:cNvCxnSpPr>
          <p:nvPr/>
        </p:nvCxnSpPr>
        <p:spPr>
          <a:xfrm>
            <a:off x="5073725" y="3083271"/>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E71F3022-E197-442E-96DF-848435E3115B}"/>
              </a:ext>
            </a:extLst>
          </p:cNvPr>
          <p:cNvGraphicFramePr>
            <a:graphicFrameLocks noGrp="1"/>
          </p:cNvGraphicFramePr>
          <p:nvPr>
            <p:extLst>
              <p:ext uri="{D42A27DB-BD31-4B8C-83A1-F6EECF244321}">
                <p14:modId xmlns:p14="http://schemas.microsoft.com/office/powerpoint/2010/main" val="2745896723"/>
              </p:ext>
            </p:extLst>
          </p:nvPr>
        </p:nvGraphicFramePr>
        <p:xfrm>
          <a:off x="9319410" y="3083271"/>
          <a:ext cx="2742564" cy="3578560"/>
        </p:xfrm>
        <a:graphic>
          <a:graphicData uri="http://schemas.openxmlformats.org/drawingml/2006/table">
            <a:tbl>
              <a:tblPr firstRow="1" bandRow="1">
                <a:tableStyleId>{5C22544A-7EE6-4342-B048-85BDC9FD1C3A}</a:tableStyleId>
              </a:tblPr>
              <a:tblGrid>
                <a:gridCol w="1371282">
                  <a:extLst>
                    <a:ext uri="{9D8B030D-6E8A-4147-A177-3AD203B41FA5}">
                      <a16:colId xmlns:a16="http://schemas.microsoft.com/office/drawing/2014/main" val="2321627354"/>
                    </a:ext>
                  </a:extLst>
                </a:gridCol>
                <a:gridCol w="1371282">
                  <a:extLst>
                    <a:ext uri="{9D8B030D-6E8A-4147-A177-3AD203B41FA5}">
                      <a16:colId xmlns:a16="http://schemas.microsoft.com/office/drawing/2014/main" val="4050002154"/>
                    </a:ext>
                  </a:extLst>
                </a:gridCol>
              </a:tblGrid>
              <a:tr h="615127">
                <a:tc>
                  <a:txBody>
                    <a:bodyPr/>
                    <a:lstStyle/>
                    <a:p>
                      <a:r>
                        <a:rPr lang="en-US" sz="3000">
                          <a:latin typeface="+mj-lt"/>
                        </a:rPr>
                        <a:t>Input</a:t>
                      </a:r>
                    </a:p>
                  </a:txBody>
                  <a:tcPr/>
                </a:tc>
                <a:tc>
                  <a:txBody>
                    <a:bodyPr/>
                    <a:lstStyle/>
                    <a:p>
                      <a:r>
                        <a:rPr lang="en-US" sz="3000">
                          <a:latin typeface="+mj-lt"/>
                        </a:rPr>
                        <a:t>Output</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1967739137"/>
                  </a:ext>
                </a:extLst>
              </a:tr>
            </a:tbl>
          </a:graphicData>
        </a:graphic>
      </p:graphicFrame>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4472658-BB64-4A3A-8DAB-80EDA52349FB}"/>
                  </a:ext>
                </a:extLst>
              </p:cNvPr>
              <p:cNvSpPr/>
              <p:nvPr/>
            </p:nvSpPr>
            <p:spPr>
              <a:xfrm>
                <a:off x="447446" y="5395484"/>
                <a:ext cx="3082895" cy="977062"/>
              </a:xfrm>
              <a:prstGeom prst="rect">
                <a:avLst/>
              </a:prstGeom>
            </p:spPr>
            <p:txBody>
              <a:bodyPr wrap="none">
                <a:spAutoFit/>
              </a:bodyPr>
              <a:lstStyle/>
              <a:p>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a:t>
                </a:r>
              </a:p>
            </p:txBody>
          </p:sp>
        </mc:Choice>
        <mc:Fallback xmlns="">
          <p:sp>
            <p:nvSpPr>
              <p:cNvPr id="21" name="Rectangle 20">
                <a:extLst>
                  <a:ext uri="{FF2B5EF4-FFF2-40B4-BE49-F238E27FC236}">
                    <a16:creationId xmlns:a16="http://schemas.microsoft.com/office/drawing/2014/main" id="{C4472658-BB64-4A3A-8DAB-80EDA52349FB}"/>
                  </a:ext>
                </a:extLst>
              </p:cNvPr>
              <p:cNvSpPr>
                <a:spLocks noRot="1" noChangeAspect="1" noMove="1" noResize="1" noEditPoints="1" noAdjustHandles="1" noChangeArrowheads="1" noChangeShapeType="1" noTextEdit="1"/>
              </p:cNvSpPr>
              <p:nvPr/>
            </p:nvSpPr>
            <p:spPr>
              <a:xfrm>
                <a:off x="447446" y="5395484"/>
                <a:ext cx="3082895" cy="977062"/>
              </a:xfrm>
              <a:prstGeom prst="rect">
                <a:avLst/>
              </a:prstGeom>
              <a:blipFill>
                <a:blip r:embed="rId4"/>
                <a:stretch>
                  <a:fillRect r="-5929" b="-10000"/>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C186569E-FCE5-4C87-855C-7AB762176153}"/>
              </a:ext>
            </a:extLst>
          </p:cNvPr>
          <p:cNvSpPr txBox="1"/>
          <p:nvPr/>
        </p:nvSpPr>
        <p:spPr>
          <a:xfrm>
            <a:off x="94769" y="5471305"/>
            <a:ext cx="4331107"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                     )|</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33259A7-4602-4E67-8500-445E4E2C0622}"/>
                  </a:ext>
                </a:extLst>
              </p:cNvPr>
              <p:cNvSpPr/>
              <p:nvPr/>
            </p:nvSpPr>
            <p:spPr>
              <a:xfrm>
                <a:off x="4261670" y="5448757"/>
                <a:ext cx="4107215" cy="977062"/>
              </a:xfrm>
              <a:prstGeom prst="rect">
                <a:avLst/>
              </a:prstGeom>
            </p:spPr>
            <p:txBody>
              <a:bodyPr wrap="none">
                <a:spAutoFit/>
              </a:bodyPr>
              <a:lstStyle/>
              <a:p>
                <a:r>
                  <a:rPr lang="en-US" sz="4000"/>
                  <a:t>= </a:t>
                </a:r>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|10〉</a:t>
                </a:r>
              </a:p>
            </p:txBody>
          </p:sp>
        </mc:Choice>
        <mc:Fallback xmlns="">
          <p:sp>
            <p:nvSpPr>
              <p:cNvPr id="24" name="Rectangle 23">
                <a:extLst>
                  <a:ext uri="{FF2B5EF4-FFF2-40B4-BE49-F238E27FC236}">
                    <a16:creationId xmlns:a16="http://schemas.microsoft.com/office/drawing/2014/main" id="{833259A7-4602-4E67-8500-445E4E2C0622}"/>
                  </a:ext>
                </a:extLst>
              </p:cNvPr>
              <p:cNvSpPr>
                <a:spLocks noRot="1" noChangeAspect="1" noMove="1" noResize="1" noEditPoints="1" noAdjustHandles="1" noChangeArrowheads="1" noChangeShapeType="1" noTextEdit="1"/>
              </p:cNvSpPr>
              <p:nvPr/>
            </p:nvSpPr>
            <p:spPr>
              <a:xfrm>
                <a:off x="4261670" y="5448757"/>
                <a:ext cx="4107215" cy="977062"/>
              </a:xfrm>
              <a:prstGeom prst="rect">
                <a:avLst/>
              </a:prstGeom>
              <a:blipFill>
                <a:blip r:embed="rId5"/>
                <a:stretch>
                  <a:fillRect l="-5193" r="-4303"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08D83CB-4C1B-44E1-B03D-0E0D127FAB62}"/>
                  </a:ext>
                </a:extLst>
              </p:cNvPr>
              <p:cNvSpPr/>
              <p:nvPr/>
            </p:nvSpPr>
            <p:spPr>
              <a:xfrm>
                <a:off x="4261670" y="5448756"/>
                <a:ext cx="4028667" cy="977062"/>
              </a:xfrm>
              <a:prstGeom prst="rect">
                <a:avLst/>
              </a:prstGeom>
            </p:spPr>
            <p:txBody>
              <a:bodyPr wrap="none">
                <a:spAutoFit/>
              </a:bodyPr>
              <a:lstStyle/>
              <a:p>
                <a:r>
                  <a:rPr lang="en-US" sz="4000"/>
                  <a:t>= </a:t>
                </a:r>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a:t>
                </a:r>
                <a:r>
                  <a:rPr lang="en-US" sz="4000">
                    <a:solidFill>
                      <a:srgbClr val="00B0F0"/>
                    </a:solidFill>
                  </a:rPr>
                  <a:t>|11〉</a:t>
                </a:r>
              </a:p>
            </p:txBody>
          </p:sp>
        </mc:Choice>
        <mc:Fallback xmlns="">
          <p:sp>
            <p:nvSpPr>
              <p:cNvPr id="25" name="Rectangle 24">
                <a:extLst>
                  <a:ext uri="{FF2B5EF4-FFF2-40B4-BE49-F238E27FC236}">
                    <a16:creationId xmlns:a16="http://schemas.microsoft.com/office/drawing/2014/main" id="{008D83CB-4C1B-44E1-B03D-0E0D127FAB62}"/>
                  </a:ext>
                </a:extLst>
              </p:cNvPr>
              <p:cNvSpPr>
                <a:spLocks noRot="1" noChangeAspect="1" noMove="1" noResize="1" noEditPoints="1" noAdjustHandles="1" noChangeArrowheads="1" noChangeShapeType="1" noTextEdit="1"/>
              </p:cNvSpPr>
              <p:nvPr/>
            </p:nvSpPr>
            <p:spPr>
              <a:xfrm>
                <a:off x="4261670" y="5448756"/>
                <a:ext cx="4028667" cy="977062"/>
              </a:xfrm>
              <a:prstGeom prst="rect">
                <a:avLst/>
              </a:prstGeom>
              <a:blipFill>
                <a:blip r:embed="rId6"/>
                <a:stretch>
                  <a:fillRect l="-5295" r="-4387" b="-10000"/>
                </a:stretch>
              </a:blipFill>
            </p:spPr>
            <p:txBody>
              <a:bodyPr/>
              <a:lstStyle/>
              <a:p>
                <a:r>
                  <a:rPr lang="en-GB">
                    <a:noFill/>
                  </a:rPr>
                  <a:t> </a:t>
                </a:r>
              </a:p>
            </p:txBody>
          </p:sp>
        </mc:Fallback>
      </mc:AlternateContent>
      <p:sp>
        <p:nvSpPr>
          <p:cNvPr id="26" name="Arc 25">
            <a:extLst>
              <a:ext uri="{FF2B5EF4-FFF2-40B4-BE49-F238E27FC236}">
                <a16:creationId xmlns:a16="http://schemas.microsoft.com/office/drawing/2014/main" id="{2C4559AD-83C8-40A5-9CB9-48050775AC48}"/>
              </a:ext>
            </a:extLst>
          </p:cNvPr>
          <p:cNvSpPr/>
          <p:nvPr/>
        </p:nvSpPr>
        <p:spPr>
          <a:xfrm rot="21113004">
            <a:off x="5694030" y="3853132"/>
            <a:ext cx="1494007" cy="2425951"/>
          </a:xfrm>
          <a:prstGeom prst="arc">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EE7F4CB8-DAEF-4A76-88F9-7BA911F1DA34}"/>
              </a:ext>
            </a:extLst>
          </p:cNvPr>
          <p:cNvSpPr txBox="1"/>
          <p:nvPr/>
        </p:nvSpPr>
        <p:spPr>
          <a:xfrm>
            <a:off x="2843919" y="5471305"/>
            <a:ext cx="1496998"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|0〉|</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Tree>
    <p:extLst>
      <p:ext uri="{BB962C8B-B14F-4D97-AF65-F5344CB8AC3E}">
        <p14:creationId xmlns:p14="http://schemas.microsoft.com/office/powerpoint/2010/main" val="263485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21" grpId="0"/>
      <p:bldP spid="22" grpId="0"/>
      <p:bldP spid="24" grpId="0"/>
      <p:bldP spid="24" grpId="1"/>
      <p:bldP spid="25" grpId="0"/>
      <p:bldP spid="26" grpId="0" animBg="1"/>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Entanglement - Summary</a:t>
            </a:r>
          </a:p>
        </p:txBody>
      </p:sp>
      <p:sp>
        <p:nvSpPr>
          <p:cNvPr id="6" name="TextBox 5">
            <a:extLst>
              <a:ext uri="{FF2B5EF4-FFF2-40B4-BE49-F238E27FC236}">
                <a16:creationId xmlns:a16="http://schemas.microsoft.com/office/drawing/2014/main" id="{34074C11-C019-4230-9A0A-EBCC50A1C94D}"/>
              </a:ext>
            </a:extLst>
          </p:cNvPr>
          <p:cNvSpPr txBox="1"/>
          <p:nvPr/>
        </p:nvSpPr>
        <p:spPr>
          <a:xfrm>
            <a:off x="2153904" y="2831809"/>
            <a:ext cx="1194031"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08D83CB-4C1B-44E1-B03D-0E0D127FAB62}"/>
                  </a:ext>
                </a:extLst>
              </p:cNvPr>
              <p:cNvSpPr/>
              <p:nvPr/>
            </p:nvSpPr>
            <p:spPr>
              <a:xfrm>
                <a:off x="6565069" y="2765105"/>
                <a:ext cx="3687228" cy="977062"/>
              </a:xfrm>
              <a:prstGeom prst="rect">
                <a:avLst/>
              </a:prstGeom>
            </p:spPr>
            <p:txBody>
              <a:bodyPr wrap="none">
                <a:spAutoFit/>
              </a:bodyPr>
              <a:lstStyle/>
              <a:p>
                <a:r>
                  <a:rPr lang="en-US" sz="4000"/>
                  <a:t> </a:t>
                </a:r>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|11〉</a:t>
                </a:r>
              </a:p>
            </p:txBody>
          </p:sp>
        </mc:Choice>
        <mc:Fallback xmlns="">
          <p:sp>
            <p:nvSpPr>
              <p:cNvPr id="25" name="Rectangle 24">
                <a:extLst>
                  <a:ext uri="{FF2B5EF4-FFF2-40B4-BE49-F238E27FC236}">
                    <a16:creationId xmlns:a16="http://schemas.microsoft.com/office/drawing/2014/main" id="{008D83CB-4C1B-44E1-B03D-0E0D127FAB62}"/>
                  </a:ext>
                </a:extLst>
              </p:cNvPr>
              <p:cNvSpPr>
                <a:spLocks noRot="1" noChangeAspect="1" noMove="1" noResize="1" noEditPoints="1" noAdjustHandles="1" noChangeArrowheads="1" noChangeShapeType="1" noTextEdit="1"/>
              </p:cNvSpPr>
              <p:nvPr/>
            </p:nvSpPr>
            <p:spPr>
              <a:xfrm>
                <a:off x="6565069" y="2765105"/>
                <a:ext cx="3687228" cy="977062"/>
              </a:xfrm>
              <a:prstGeom prst="rect">
                <a:avLst/>
              </a:prstGeom>
              <a:blipFill>
                <a:blip r:embed="rId3"/>
                <a:stretch>
                  <a:fillRect r="-4628" b="-10000"/>
                </a:stretch>
              </a:blipFill>
            </p:spPr>
            <p:txBody>
              <a:bodyPr/>
              <a:lstStyle/>
              <a:p>
                <a:r>
                  <a:rPr lang="en-GB">
                    <a:noFill/>
                  </a:rPr>
                  <a:t> </a:t>
                </a:r>
              </a:p>
            </p:txBody>
          </p:sp>
        </mc:Fallback>
      </mc:AlternateContent>
      <p:cxnSp>
        <p:nvCxnSpPr>
          <p:cNvPr id="23" name="Straight Arrow Connector 22">
            <a:extLst>
              <a:ext uri="{FF2B5EF4-FFF2-40B4-BE49-F238E27FC236}">
                <a16:creationId xmlns:a16="http://schemas.microsoft.com/office/drawing/2014/main" id="{3B249511-A18F-4122-A9D9-AD5B978E1FB6}"/>
              </a:ext>
            </a:extLst>
          </p:cNvPr>
          <p:cNvCxnSpPr>
            <a:cxnSpLocks/>
          </p:cNvCxnSpPr>
          <p:nvPr/>
        </p:nvCxnSpPr>
        <p:spPr>
          <a:xfrm>
            <a:off x="4554358" y="3253636"/>
            <a:ext cx="954600" cy="937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611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Motivation</a:t>
            </a:r>
          </a:p>
        </p:txBody>
      </p:sp>
      <p:sp>
        <p:nvSpPr>
          <p:cNvPr id="8" name="TextBox 7">
            <a:extLst>
              <a:ext uri="{FF2B5EF4-FFF2-40B4-BE49-F238E27FC236}">
                <a16:creationId xmlns:a16="http://schemas.microsoft.com/office/drawing/2014/main" id="{571C6094-122A-464D-BDD4-A3774E36C185}"/>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9" name="TextBox 8">
            <a:extLst>
              <a:ext uri="{FF2B5EF4-FFF2-40B4-BE49-F238E27FC236}">
                <a16:creationId xmlns:a16="http://schemas.microsoft.com/office/drawing/2014/main" id="{720190EF-DD1D-426B-A03C-0B7C49DD90EA}"/>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10" name="TextBox 9">
            <a:extLst>
              <a:ext uri="{FF2B5EF4-FFF2-40B4-BE49-F238E27FC236}">
                <a16:creationId xmlns:a16="http://schemas.microsoft.com/office/drawing/2014/main" id="{172287D5-5581-4849-A9C7-7317401AD907}"/>
              </a:ext>
            </a:extLst>
          </p:cNvPr>
          <p:cNvSpPr txBox="1"/>
          <p:nvPr/>
        </p:nvSpPr>
        <p:spPr>
          <a:xfrm>
            <a:off x="790248" y="1313732"/>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l-GR" sz="4000" i="1">
                <a:latin typeface="+mj-lt"/>
              </a:rPr>
              <a:t>ψ</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3" name="TextBox 2">
            <a:extLst>
              <a:ext uri="{FF2B5EF4-FFF2-40B4-BE49-F238E27FC236}">
                <a16:creationId xmlns:a16="http://schemas.microsoft.com/office/drawing/2014/main" id="{B89CE19D-16A8-48EB-BCE3-2EEAC5CAA971}"/>
              </a:ext>
            </a:extLst>
          </p:cNvPr>
          <p:cNvSpPr txBox="1"/>
          <p:nvPr/>
        </p:nvSpPr>
        <p:spPr>
          <a:xfrm>
            <a:off x="4816258" y="1559491"/>
            <a:ext cx="2089483"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Physically?</a:t>
            </a:r>
          </a:p>
        </p:txBody>
      </p:sp>
      <p:sp>
        <p:nvSpPr>
          <p:cNvPr id="11" name="TextBox 10">
            <a:extLst>
              <a:ext uri="{FF2B5EF4-FFF2-40B4-BE49-F238E27FC236}">
                <a16:creationId xmlns:a16="http://schemas.microsoft.com/office/drawing/2014/main" id="{F198C93B-3B54-4248-84B9-2ADE4C38E5C9}"/>
              </a:ext>
            </a:extLst>
          </p:cNvPr>
          <p:cNvSpPr txBox="1"/>
          <p:nvPr/>
        </p:nvSpPr>
        <p:spPr>
          <a:xfrm>
            <a:off x="6045896" y="2718036"/>
            <a:ext cx="2161617" cy="710964"/>
          </a:xfrm>
          <a:prstGeom prst="rect">
            <a:avLst/>
          </a:prstGeom>
          <a:noFill/>
        </p:spPr>
        <p:txBody>
          <a:bodyPr wrap="none" lIns="182880" tIns="146304" rIns="182880" bIns="146304" rtlCol="0">
            <a:spAutoFit/>
          </a:bodyPr>
          <a:lstStyle/>
          <a:p>
            <a:pPr>
              <a:lnSpc>
                <a:spcPct val="90000"/>
              </a:lnSpc>
              <a:spcAft>
                <a:spcPts val="600"/>
              </a:spcAft>
            </a:pPr>
            <a:r>
              <a:rPr lang="en-US" sz="3000">
                <a:gradFill>
                  <a:gsLst>
                    <a:gs pos="2917">
                      <a:schemeClr val="tx1"/>
                    </a:gs>
                    <a:gs pos="30000">
                      <a:schemeClr val="tx1"/>
                    </a:gs>
                  </a:gsLst>
                  <a:lin ang="5400000" scaled="0"/>
                </a:gradFill>
              </a:rPr>
              <a:t>Classically?</a:t>
            </a:r>
          </a:p>
        </p:txBody>
      </p:sp>
      <p:sp>
        <p:nvSpPr>
          <p:cNvPr id="13" name="TextBox 12">
            <a:extLst>
              <a:ext uri="{FF2B5EF4-FFF2-40B4-BE49-F238E27FC236}">
                <a16:creationId xmlns:a16="http://schemas.microsoft.com/office/drawing/2014/main" id="{ADA20F85-DA42-4530-907D-50D02B863B39}"/>
              </a:ext>
            </a:extLst>
          </p:cNvPr>
          <p:cNvSpPr txBox="1"/>
          <p:nvPr/>
        </p:nvSpPr>
        <p:spPr>
          <a:xfrm>
            <a:off x="5860999" y="4130000"/>
            <a:ext cx="5593006" cy="849463"/>
          </a:xfrm>
          <a:prstGeom prst="rect">
            <a:avLst/>
          </a:prstGeom>
          <a:noFill/>
        </p:spPr>
        <p:txBody>
          <a:bodyPr wrap="none" lIns="182880" tIns="146304" rIns="182880" bIns="146304" rtlCol="0">
            <a:spAutoFit/>
          </a:bodyPr>
          <a:lstStyle/>
          <a:p>
            <a:pPr>
              <a:lnSpc>
                <a:spcPct val="90000"/>
              </a:lnSpc>
              <a:spcAft>
                <a:spcPts val="600"/>
              </a:spcAft>
            </a:pPr>
            <a:r>
              <a:rPr lang="en-US" sz="4000">
                <a:gradFill>
                  <a:gsLst>
                    <a:gs pos="2917">
                      <a:schemeClr val="tx1"/>
                    </a:gs>
                    <a:gs pos="30000">
                      <a:schemeClr val="tx1"/>
                    </a:gs>
                  </a:gsLst>
                  <a:lin ang="5400000" scaled="0"/>
                </a:gradFill>
              </a:rPr>
              <a:t>Quantum teleportation!</a:t>
            </a:r>
          </a:p>
        </p:txBody>
      </p:sp>
    </p:spTree>
    <p:extLst>
      <p:ext uri="{BB962C8B-B14F-4D97-AF65-F5344CB8AC3E}">
        <p14:creationId xmlns:p14="http://schemas.microsoft.com/office/powerpoint/2010/main" val="4012451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3"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8" name="TextBox 7">
            <a:extLst>
              <a:ext uri="{FF2B5EF4-FFF2-40B4-BE49-F238E27FC236}">
                <a16:creationId xmlns:a16="http://schemas.microsoft.com/office/drawing/2014/main" id="{571C6094-122A-464D-BDD4-A3774E36C185}"/>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9" name="TextBox 8">
            <a:extLst>
              <a:ext uri="{FF2B5EF4-FFF2-40B4-BE49-F238E27FC236}">
                <a16:creationId xmlns:a16="http://schemas.microsoft.com/office/drawing/2014/main" id="{720190EF-DD1D-426B-A03C-0B7C49DD90EA}"/>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10" name="TextBox 9">
            <a:extLst>
              <a:ext uri="{FF2B5EF4-FFF2-40B4-BE49-F238E27FC236}">
                <a16:creationId xmlns:a16="http://schemas.microsoft.com/office/drawing/2014/main" id="{172287D5-5581-4849-A9C7-7317401AD907}"/>
              </a:ext>
            </a:extLst>
          </p:cNvPr>
          <p:cNvSpPr txBox="1"/>
          <p:nvPr/>
        </p:nvSpPr>
        <p:spPr>
          <a:xfrm>
            <a:off x="790248" y="1313732"/>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l-GR" sz="4000" i="1">
                <a:latin typeface="+mj-lt"/>
              </a:rPr>
              <a:t>ψ</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15" name="Straight Connector 14">
            <a:extLst>
              <a:ext uri="{FF2B5EF4-FFF2-40B4-BE49-F238E27FC236}">
                <a16:creationId xmlns:a16="http://schemas.microsoft.com/office/drawing/2014/main" id="{1D90FC85-6318-43DA-9737-6EBEDFB7A545}"/>
              </a:ext>
            </a:extLst>
          </p:cNvPr>
          <p:cNvCxnSpPr>
            <a:cxnSpLocks/>
          </p:cNvCxnSpPr>
          <p:nvPr/>
        </p:nvCxnSpPr>
        <p:spPr>
          <a:xfrm flipV="1">
            <a:off x="1768931" y="460213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7F616BF-9E92-498F-A00B-E994B59A722F}"/>
              </a:ext>
            </a:extLst>
          </p:cNvPr>
          <p:cNvCxnSpPr>
            <a:cxnSpLocks/>
          </p:cNvCxnSpPr>
          <p:nvPr/>
        </p:nvCxnSpPr>
        <p:spPr>
          <a:xfrm flipV="1">
            <a:off x="1768931" y="308864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7E26ACF6-5DFA-44C3-889A-5DB5927BA898}"/>
              </a:ext>
            </a:extLst>
          </p:cNvPr>
          <p:cNvSpPr txBox="1"/>
          <p:nvPr/>
        </p:nvSpPr>
        <p:spPr>
          <a:xfrm>
            <a:off x="2167868" y="2774712"/>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cxnSp>
        <p:nvCxnSpPr>
          <p:cNvPr id="18" name="Straight Connector 17">
            <a:extLst>
              <a:ext uri="{FF2B5EF4-FFF2-40B4-BE49-F238E27FC236}">
                <a16:creationId xmlns:a16="http://schemas.microsoft.com/office/drawing/2014/main" id="{8B6505DB-DAAF-4EDF-84A2-709D7EED013C}"/>
              </a:ext>
            </a:extLst>
          </p:cNvPr>
          <p:cNvCxnSpPr>
            <a:cxnSpLocks/>
          </p:cNvCxnSpPr>
          <p:nvPr/>
        </p:nvCxnSpPr>
        <p:spPr>
          <a:xfrm flipV="1">
            <a:off x="3108960" y="460213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330A635-5E1F-48EC-AD3B-7F7A5540E363}"/>
              </a:ext>
            </a:extLst>
          </p:cNvPr>
          <p:cNvCxnSpPr>
            <a:cxnSpLocks/>
          </p:cNvCxnSpPr>
          <p:nvPr/>
        </p:nvCxnSpPr>
        <p:spPr>
          <a:xfrm flipV="1">
            <a:off x="3108959" y="3088643"/>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20" name="Oval 19">
            <a:extLst>
              <a:ext uri="{FF2B5EF4-FFF2-40B4-BE49-F238E27FC236}">
                <a16:creationId xmlns:a16="http://schemas.microsoft.com/office/drawing/2014/main" id="{A611254B-B4E0-4429-8F30-3A59D018232E}"/>
              </a:ext>
            </a:extLst>
          </p:cNvPr>
          <p:cNvSpPr/>
          <p:nvPr/>
        </p:nvSpPr>
        <p:spPr bwMode="auto">
          <a:xfrm>
            <a:off x="3575182" y="2913278"/>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C186EBEA-FE21-4A1F-ABA7-554C291785F7}"/>
              </a:ext>
            </a:extLst>
          </p:cNvPr>
          <p:cNvSpPr/>
          <p:nvPr/>
        </p:nvSpPr>
        <p:spPr bwMode="auto">
          <a:xfrm>
            <a:off x="3575181" y="4425721"/>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D2316B08-C510-440C-9A6B-C912F72A5EE5}"/>
              </a:ext>
            </a:extLst>
          </p:cNvPr>
          <p:cNvCxnSpPr>
            <a:cxnSpLocks/>
            <a:endCxn id="21" idx="4"/>
          </p:cNvCxnSpPr>
          <p:nvPr/>
        </p:nvCxnSpPr>
        <p:spPr>
          <a:xfrm>
            <a:off x="3756808" y="3088642"/>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39679C-9B18-45AC-857B-0AFDE2890CBC}"/>
              </a:ext>
            </a:extLst>
          </p:cNvPr>
          <p:cNvSpPr txBox="1"/>
          <p:nvPr/>
        </p:nvSpPr>
        <p:spPr>
          <a:xfrm>
            <a:off x="2943245" y="5551276"/>
            <a:ext cx="6305509"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0: Entangle our qubits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B574C3C-BBE9-4A83-9501-686FDE2702DD}"/>
                  </a:ext>
                </a:extLst>
              </p:cNvPr>
              <p:cNvSpPr/>
              <p:nvPr/>
            </p:nvSpPr>
            <p:spPr>
              <a:xfrm>
                <a:off x="5412674" y="1163704"/>
                <a:ext cx="3687228" cy="977062"/>
              </a:xfrm>
              <a:prstGeom prst="rect">
                <a:avLst/>
              </a:prstGeom>
            </p:spPr>
            <p:txBody>
              <a:bodyPr wrap="none">
                <a:spAutoFit/>
              </a:bodyPr>
              <a:lstStyle/>
              <a:p>
                <a:r>
                  <a:rPr lang="en-US" sz="4000"/>
                  <a:t> </a:t>
                </a:r>
                <a14:m>
                  <m:oMath xmlns:m="http://schemas.openxmlformats.org/officeDocument/2006/math">
                    <m:f>
                      <m:fPr>
                        <m:ctrlPr>
                          <a:rPr lang="el-GR" sz="4000" i="1" dirty="0" smtClean="0">
                            <a:latin typeface="Cambria Math" panose="02040503050406030204" pitchFamily="18" charset="0"/>
                          </a:rPr>
                        </m:ctrlPr>
                      </m:fPr>
                      <m:num>
                        <m:r>
                          <a:rPr lang="en-US" sz="4000" b="0" i="1" dirty="0" smtClean="0">
                            <a:latin typeface="Cambria Math" panose="02040503050406030204" pitchFamily="18" charset="0"/>
                          </a:rPr>
                          <m:t>1</m:t>
                        </m:r>
                      </m:num>
                      <m:den>
                        <m:r>
                          <a:rPr lang="el-GR" sz="4000" i="1" dirty="0" smtClean="0">
                            <a:latin typeface="Cambria Math" panose="02040503050406030204" pitchFamily="18" charset="0"/>
                            <a:ea typeface="Cambria Math" panose="02040503050406030204" pitchFamily="18" charset="0"/>
                          </a:rPr>
                          <m:t>√</m:t>
                        </m:r>
                        <m:r>
                          <a:rPr lang="en-US" sz="4000" b="0" i="1" dirty="0" smtClean="0">
                            <a:latin typeface="Cambria Math" panose="02040503050406030204" pitchFamily="18" charset="0"/>
                            <a:ea typeface="Cambria Math" panose="02040503050406030204" pitchFamily="18" charset="0"/>
                          </a:rPr>
                          <m:t>2</m:t>
                        </m:r>
                      </m:den>
                    </m:f>
                  </m:oMath>
                </a14:m>
                <a:r>
                  <a:rPr lang="en-US" sz="4000"/>
                  <a:t> |00〉 + </a:t>
                </a:r>
                <a14:m>
                  <m:oMath xmlns:m="http://schemas.openxmlformats.org/officeDocument/2006/math">
                    <m:f>
                      <m:fPr>
                        <m:ctrlPr>
                          <a:rPr lang="el-GR" sz="4000" i="1" dirty="0">
                            <a:latin typeface="Cambria Math" panose="02040503050406030204" pitchFamily="18" charset="0"/>
                          </a:rPr>
                        </m:ctrlPr>
                      </m:fPr>
                      <m:num>
                        <m:r>
                          <a:rPr lang="en-US" sz="4000" i="1" dirty="0">
                            <a:latin typeface="Cambria Math" panose="02040503050406030204" pitchFamily="18" charset="0"/>
                          </a:rPr>
                          <m:t>1</m:t>
                        </m:r>
                      </m:num>
                      <m:den>
                        <m:r>
                          <a:rPr lang="el-GR"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ea typeface="Cambria Math" panose="02040503050406030204" pitchFamily="18" charset="0"/>
                          </a:rPr>
                          <m:t>2</m:t>
                        </m:r>
                      </m:den>
                    </m:f>
                  </m:oMath>
                </a14:m>
                <a:r>
                  <a:rPr lang="en-US" sz="4000"/>
                  <a:t> |11〉</a:t>
                </a:r>
              </a:p>
            </p:txBody>
          </p:sp>
        </mc:Choice>
        <mc:Fallback xmlns="">
          <p:sp>
            <p:nvSpPr>
              <p:cNvPr id="24" name="Rectangle 23">
                <a:extLst>
                  <a:ext uri="{FF2B5EF4-FFF2-40B4-BE49-F238E27FC236}">
                    <a16:creationId xmlns:a16="http://schemas.microsoft.com/office/drawing/2014/main" id="{6B574C3C-BBE9-4A83-9501-686FDE2702DD}"/>
                  </a:ext>
                </a:extLst>
              </p:cNvPr>
              <p:cNvSpPr>
                <a:spLocks noRot="1" noChangeAspect="1" noMove="1" noResize="1" noEditPoints="1" noAdjustHandles="1" noChangeArrowheads="1" noChangeShapeType="1" noTextEdit="1"/>
              </p:cNvSpPr>
              <p:nvPr/>
            </p:nvSpPr>
            <p:spPr>
              <a:xfrm>
                <a:off x="5412674" y="1163704"/>
                <a:ext cx="3687228" cy="977062"/>
              </a:xfrm>
              <a:prstGeom prst="rect">
                <a:avLst/>
              </a:prstGeom>
              <a:blipFill>
                <a:blip r:embed="rId3"/>
                <a:stretch>
                  <a:fillRect r="-4628" b="-10000"/>
                </a:stretch>
              </a:blipFill>
            </p:spPr>
            <p:txBody>
              <a:bodyPr/>
              <a:lstStyle/>
              <a:p>
                <a:r>
                  <a:rPr lang="en-GB">
                    <a:noFill/>
                  </a:rPr>
                  <a:t> </a:t>
                </a:r>
              </a:p>
            </p:txBody>
          </p:sp>
        </mc:Fallback>
      </mc:AlternateContent>
      <p:sp>
        <p:nvSpPr>
          <p:cNvPr id="25" name="Arc 24">
            <a:extLst>
              <a:ext uri="{FF2B5EF4-FFF2-40B4-BE49-F238E27FC236}">
                <a16:creationId xmlns:a16="http://schemas.microsoft.com/office/drawing/2014/main" id="{FC7CB31C-2E94-43A1-A44D-EEB535F22106}"/>
              </a:ext>
            </a:extLst>
          </p:cNvPr>
          <p:cNvSpPr/>
          <p:nvPr/>
        </p:nvSpPr>
        <p:spPr>
          <a:xfrm rot="15462274">
            <a:off x="4740529" y="1478792"/>
            <a:ext cx="1603332" cy="1888294"/>
          </a:xfrm>
          <a:prstGeom prst="arc">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860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20" grpId="0" animBg="1"/>
      <p:bldP spid="21" grpId="0" animBg="1"/>
      <p:bldP spid="23" grpId="0"/>
      <p:bldP spid="24" grpId="0"/>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8" name="TextBox 7">
            <a:extLst>
              <a:ext uri="{FF2B5EF4-FFF2-40B4-BE49-F238E27FC236}">
                <a16:creationId xmlns:a16="http://schemas.microsoft.com/office/drawing/2014/main" id="{571C6094-122A-464D-BDD4-A3774E36C185}"/>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9" name="TextBox 8">
            <a:extLst>
              <a:ext uri="{FF2B5EF4-FFF2-40B4-BE49-F238E27FC236}">
                <a16:creationId xmlns:a16="http://schemas.microsoft.com/office/drawing/2014/main" id="{720190EF-DD1D-426B-A03C-0B7C49DD90EA}"/>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10" name="TextBox 9">
            <a:extLst>
              <a:ext uri="{FF2B5EF4-FFF2-40B4-BE49-F238E27FC236}">
                <a16:creationId xmlns:a16="http://schemas.microsoft.com/office/drawing/2014/main" id="{172287D5-5581-4849-A9C7-7317401AD907}"/>
              </a:ext>
            </a:extLst>
          </p:cNvPr>
          <p:cNvSpPr txBox="1"/>
          <p:nvPr/>
        </p:nvSpPr>
        <p:spPr>
          <a:xfrm>
            <a:off x="790248" y="1313732"/>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l-GR" sz="4000" i="1">
                <a:latin typeface="+mj-lt"/>
              </a:rPr>
              <a:t>ψ</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11394979"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1: Entangle my qubit with the state to be sent</a:t>
            </a:r>
          </a:p>
        </p:txBody>
      </p:sp>
      <p:cxnSp>
        <p:nvCxnSpPr>
          <p:cNvPr id="26" name="Straight Connector 25">
            <a:extLst>
              <a:ext uri="{FF2B5EF4-FFF2-40B4-BE49-F238E27FC236}">
                <a16:creationId xmlns:a16="http://schemas.microsoft.com/office/drawing/2014/main" id="{DBE4AABB-AAFD-4544-A2F2-1B9510412786}"/>
              </a:ext>
            </a:extLst>
          </p:cNvPr>
          <p:cNvCxnSpPr>
            <a:cxnSpLocks/>
          </p:cNvCxnSpPr>
          <p:nvPr/>
        </p:nvCxnSpPr>
        <p:spPr>
          <a:xfrm flipV="1">
            <a:off x="3440544" y="320045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C53EE1F4-7038-4C11-B42D-622968CECCFB}"/>
              </a:ext>
            </a:extLst>
          </p:cNvPr>
          <p:cNvCxnSpPr>
            <a:cxnSpLocks/>
          </p:cNvCxnSpPr>
          <p:nvPr/>
        </p:nvCxnSpPr>
        <p:spPr>
          <a:xfrm flipV="1">
            <a:off x="3440544" y="168696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FBAA807-A60C-44D9-8ADE-6E7A772C1785}"/>
              </a:ext>
            </a:extLst>
          </p:cNvPr>
          <p:cNvSpPr txBox="1"/>
          <p:nvPr/>
        </p:nvSpPr>
        <p:spPr>
          <a:xfrm>
            <a:off x="3839481" y="1373035"/>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cxnSp>
        <p:nvCxnSpPr>
          <p:cNvPr id="29" name="Straight Connector 28">
            <a:extLst>
              <a:ext uri="{FF2B5EF4-FFF2-40B4-BE49-F238E27FC236}">
                <a16:creationId xmlns:a16="http://schemas.microsoft.com/office/drawing/2014/main" id="{4DFC3433-D6DB-490D-BA26-43BC03064929}"/>
              </a:ext>
            </a:extLst>
          </p:cNvPr>
          <p:cNvCxnSpPr>
            <a:cxnSpLocks/>
          </p:cNvCxnSpPr>
          <p:nvPr/>
        </p:nvCxnSpPr>
        <p:spPr>
          <a:xfrm flipV="1">
            <a:off x="2130913" y="320150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82146882-864C-490C-89C0-761B780818C2}"/>
              </a:ext>
            </a:extLst>
          </p:cNvPr>
          <p:cNvCxnSpPr>
            <a:cxnSpLocks/>
          </p:cNvCxnSpPr>
          <p:nvPr/>
        </p:nvCxnSpPr>
        <p:spPr>
          <a:xfrm flipV="1">
            <a:off x="2130912" y="168801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31" name="Oval 30">
            <a:extLst>
              <a:ext uri="{FF2B5EF4-FFF2-40B4-BE49-F238E27FC236}">
                <a16:creationId xmlns:a16="http://schemas.microsoft.com/office/drawing/2014/main" id="{D1B65F2A-FADB-41B0-A382-1B6E14FF5A01}"/>
              </a:ext>
            </a:extLst>
          </p:cNvPr>
          <p:cNvSpPr/>
          <p:nvPr/>
        </p:nvSpPr>
        <p:spPr bwMode="auto">
          <a:xfrm>
            <a:off x="2597135" y="1512653"/>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D24A043-0BE2-40D0-81E6-C35BD409F4FC}"/>
              </a:ext>
            </a:extLst>
          </p:cNvPr>
          <p:cNvSpPr/>
          <p:nvPr/>
        </p:nvSpPr>
        <p:spPr bwMode="auto">
          <a:xfrm>
            <a:off x="2597134" y="3025096"/>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4FB49450-0F15-4EF9-9276-D7CD8C471BC5}"/>
              </a:ext>
            </a:extLst>
          </p:cNvPr>
          <p:cNvCxnSpPr>
            <a:cxnSpLocks/>
            <a:endCxn id="32" idx="4"/>
          </p:cNvCxnSpPr>
          <p:nvPr/>
        </p:nvCxnSpPr>
        <p:spPr>
          <a:xfrm>
            <a:off x="2778761" y="1688017"/>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0FA82-D8D2-41EA-AE02-762923617ACA}"/>
              </a:ext>
            </a:extLst>
          </p:cNvPr>
          <p:cNvSpPr/>
          <p:nvPr/>
        </p:nvSpPr>
        <p:spPr>
          <a:xfrm>
            <a:off x="7886274" y="1342876"/>
            <a:ext cx="4162672" cy="707886"/>
          </a:xfrm>
          <a:prstGeom prst="rect">
            <a:avLst/>
          </a:prstGeom>
        </p:spPr>
        <p:txBody>
          <a:bodyPr wrap="square">
            <a:spAutoFit/>
          </a:bodyPr>
          <a:lstStyle/>
          <a:p>
            <a:r>
              <a:rPr lang="en-US" sz="4000"/>
              <a:t>|</a:t>
            </a:r>
            <a:r>
              <a:rPr lang="el-GR" sz="4000" i="1"/>
              <a:t>ψ</a:t>
            </a:r>
            <a:r>
              <a:rPr lang="en-US" sz="4000"/>
              <a:t>〉</a:t>
            </a:r>
            <a:r>
              <a:rPr lang="en-US" sz="4000" i="1"/>
              <a:t> = </a:t>
            </a:r>
            <a:r>
              <a:rPr lang="el-GR" sz="4000" i="1"/>
              <a:t>α</a:t>
            </a:r>
            <a:r>
              <a:rPr lang="en-US" sz="4000"/>
              <a:t> |0〉 + </a:t>
            </a:r>
            <a:r>
              <a:rPr lang="el-GR" sz="4000" i="1"/>
              <a:t>β</a:t>
            </a:r>
            <a:r>
              <a:rPr lang="en-US" sz="4000"/>
              <a:t> |1〉</a:t>
            </a:r>
          </a:p>
        </p:txBody>
      </p:sp>
      <p:cxnSp>
        <p:nvCxnSpPr>
          <p:cNvPr id="35" name="Straight Connector 34">
            <a:extLst>
              <a:ext uri="{FF2B5EF4-FFF2-40B4-BE49-F238E27FC236}">
                <a16:creationId xmlns:a16="http://schemas.microsoft.com/office/drawing/2014/main" id="{7CEF9BCE-30CB-4DE3-956C-C143BED0388D}"/>
              </a:ext>
            </a:extLst>
          </p:cNvPr>
          <p:cNvCxnSpPr>
            <a:cxnSpLocks/>
          </p:cNvCxnSpPr>
          <p:nvPr/>
        </p:nvCxnSpPr>
        <p:spPr>
          <a:xfrm flipV="1">
            <a:off x="3462709" y="4712901"/>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1BB4437-7940-498A-82BB-5AAA844260D7}"/>
              </a:ext>
            </a:extLst>
          </p:cNvPr>
          <p:cNvCxnSpPr>
            <a:cxnSpLocks/>
          </p:cNvCxnSpPr>
          <p:nvPr/>
        </p:nvCxnSpPr>
        <p:spPr>
          <a:xfrm flipV="1">
            <a:off x="2152133" y="4712901"/>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CD1685C-DA5E-47BC-8DE9-7B10E25F5A6E}"/>
                  </a:ext>
                </a:extLst>
              </p:cNvPr>
              <p:cNvSpPr/>
              <p:nvPr/>
            </p:nvSpPr>
            <p:spPr>
              <a:xfrm>
                <a:off x="6559642" y="1696819"/>
                <a:ext cx="542136" cy="707886"/>
              </a:xfrm>
              <a:prstGeom prst="rect">
                <a:avLst/>
              </a:prstGeom>
            </p:spPr>
            <p:txBody>
              <a:bodyPr wrap="none">
                <a:spAutoFit/>
              </a:bodyPr>
              <a:lstStyle/>
              <a:p>
                <a:r>
                  <a:rPr lang="en-US" sz="4000"/>
                  <a:t> </a:t>
                </a:r>
                <a14:m>
                  <m:oMath xmlns:m="http://schemas.openxmlformats.org/officeDocument/2006/math">
                    <m:r>
                      <a:rPr lang="en-US" sz="4000" i="1" dirty="0" smtClean="0">
                        <a:latin typeface="Cambria Math" panose="02040503050406030204" pitchFamily="18" charset="0"/>
                      </a:rPr>
                      <m:t>?</m:t>
                    </m:r>
                  </m:oMath>
                </a14:m>
                <a:endParaRPr lang="en-US" sz="4000"/>
              </a:p>
            </p:txBody>
          </p:sp>
        </mc:Choice>
        <mc:Fallback xmlns="">
          <p:sp>
            <p:nvSpPr>
              <p:cNvPr id="37" name="Rectangle 36">
                <a:extLst>
                  <a:ext uri="{FF2B5EF4-FFF2-40B4-BE49-F238E27FC236}">
                    <a16:creationId xmlns:a16="http://schemas.microsoft.com/office/drawing/2014/main" id="{9CD1685C-DA5E-47BC-8DE9-7B10E25F5A6E}"/>
                  </a:ext>
                </a:extLst>
              </p:cNvPr>
              <p:cNvSpPr>
                <a:spLocks noRot="1" noChangeAspect="1" noMove="1" noResize="1" noEditPoints="1" noAdjustHandles="1" noChangeArrowheads="1" noChangeShapeType="1" noTextEdit="1"/>
              </p:cNvSpPr>
              <p:nvPr/>
            </p:nvSpPr>
            <p:spPr>
              <a:xfrm>
                <a:off x="6559642" y="1696819"/>
                <a:ext cx="542136" cy="707886"/>
              </a:xfrm>
              <a:prstGeom prst="rect">
                <a:avLst/>
              </a:prstGeom>
              <a:blipFill>
                <a:blip r:embed="rId3"/>
                <a:stretch>
                  <a:fillRect/>
                </a:stretch>
              </a:blipFill>
            </p:spPr>
            <p:txBody>
              <a:bodyPr/>
              <a:lstStyle/>
              <a:p>
                <a:r>
                  <a:rPr lang="en-GB">
                    <a:noFill/>
                  </a:rPr>
                  <a:t> </a:t>
                </a:r>
              </a:p>
            </p:txBody>
          </p:sp>
        </mc:Fallback>
      </mc:AlternateContent>
      <p:sp>
        <p:nvSpPr>
          <p:cNvPr id="38" name="Arc 37">
            <a:extLst>
              <a:ext uri="{FF2B5EF4-FFF2-40B4-BE49-F238E27FC236}">
                <a16:creationId xmlns:a16="http://schemas.microsoft.com/office/drawing/2014/main" id="{EB22DDC3-DB2B-46C2-8BFA-10FF48FCB249}"/>
              </a:ext>
            </a:extLst>
          </p:cNvPr>
          <p:cNvSpPr/>
          <p:nvPr/>
        </p:nvSpPr>
        <p:spPr>
          <a:xfrm rot="12395738" flipH="1">
            <a:off x="5330016" y="782006"/>
            <a:ext cx="1447933" cy="2829335"/>
          </a:xfrm>
          <a:prstGeom prst="arc">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8E2C51AB-256A-4AAB-A514-5DE1A0D736E5}"/>
              </a:ext>
            </a:extLst>
          </p:cNvPr>
          <p:cNvPicPr>
            <a:picLocks noChangeAspect="1"/>
          </p:cNvPicPr>
          <p:nvPr/>
        </p:nvPicPr>
        <p:blipFill rotWithShape="1">
          <a:blip r:embed="rId4"/>
          <a:srcRect r="15089" b="-8703"/>
          <a:stretch/>
        </p:blipFill>
        <p:spPr>
          <a:xfrm rot="5400000">
            <a:off x="1409641" y="3676087"/>
            <a:ext cx="1501217" cy="444014"/>
          </a:xfrm>
          <a:prstGeom prst="rect">
            <a:avLst/>
          </a:prstGeom>
        </p:spPr>
      </p:pic>
    </p:spTree>
    <p:extLst>
      <p:ext uri="{BB962C8B-B14F-4D97-AF65-F5344CB8AC3E}">
        <p14:creationId xmlns:p14="http://schemas.microsoft.com/office/powerpoint/2010/main" val="740502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fade">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1" grpId="0" animBg="1"/>
      <p:bldP spid="32" grpId="0" animBg="1"/>
      <p:bldP spid="37" grpId="0"/>
      <p:bldP spid="3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3CA819-E720-431B-BE42-9A43B53ACE34}"/>
                  </a:ext>
                </a:extLst>
              </p:cNvPr>
              <p:cNvSpPr/>
              <p:nvPr/>
            </p:nvSpPr>
            <p:spPr>
              <a:xfrm>
                <a:off x="187035" y="2860985"/>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a:latin typeface="Cambria Math" panose="02040503050406030204" pitchFamily="18" charset="0"/>
                            </a:rPr>
                            <m:t>|00〉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35" name="Rectangle 34">
                <a:extLst>
                  <a:ext uri="{FF2B5EF4-FFF2-40B4-BE49-F238E27FC236}">
                    <a16:creationId xmlns:a16="http://schemas.microsoft.com/office/drawing/2014/main" id="{393CA819-E720-431B-BE42-9A43B53ACE34}"/>
                  </a:ext>
                </a:extLst>
              </p:cNvPr>
              <p:cNvSpPr>
                <a:spLocks noRot="1" noChangeAspect="1" noMove="1" noResize="1" noEditPoints="1" noAdjustHandles="1" noChangeArrowheads="1" noChangeShapeType="1" noTextEdit="1"/>
              </p:cNvSpPr>
              <p:nvPr/>
            </p:nvSpPr>
            <p:spPr>
              <a:xfrm>
                <a:off x="187035" y="2860985"/>
                <a:ext cx="12004965" cy="139935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BD808D1-86D0-43DD-B36A-161228FBB8B0}"/>
                  </a:ext>
                </a:extLst>
              </p:cNvPr>
              <p:cNvSpPr/>
              <p:nvPr/>
            </p:nvSpPr>
            <p:spPr>
              <a:xfrm>
                <a:off x="187035" y="2860984"/>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2">
                                  <a:lumMod val="75000"/>
                                </a:schemeClr>
                              </a:solidFill>
                              <a:latin typeface="Cambria Math" panose="02040503050406030204" pitchFamily="18" charset="0"/>
                            </a:rPr>
                            <m:t>|00〉</m:t>
                          </m:r>
                          <m:d>
                            <m:dPr>
                              <m:ctrlPr>
                                <a:rPr lang="en-US" sz="2400" i="1">
                                  <a:solidFill>
                                    <a:schemeClr val="tx2">
                                      <a:lumMod val="75000"/>
                                    </a:schemeClr>
                                  </a:solidFill>
                                  <a:latin typeface="Cambria Math" panose="02040503050406030204" pitchFamily="18" charset="0"/>
                                </a:rPr>
                              </m:ctrlPr>
                            </m:dPr>
                            <m:e>
                              <m:r>
                                <a:rPr lang="en-US" sz="2400" i="1">
                                  <a:solidFill>
                                    <a:schemeClr val="tx2">
                                      <a:lumMod val="75000"/>
                                    </a:schemeClr>
                                  </a:solidFill>
                                  <a:latin typeface="Cambria Math" panose="02040503050406030204" pitchFamily="18" charset="0"/>
                                </a:rPr>
                                <m:t>𝛼</m:t>
                              </m:r>
                              <m:d>
                                <m:dPr>
                                  <m:begChr m:val="|"/>
                                  <m:endChr m:val="〉"/>
                                  <m:ctrlPr>
                                    <a:rPr lang="en-US" sz="2400" i="1">
                                      <a:solidFill>
                                        <a:schemeClr val="tx2">
                                          <a:lumMod val="75000"/>
                                        </a:schemeClr>
                                      </a:solidFill>
                                      <a:latin typeface="Cambria Math" panose="02040503050406030204" pitchFamily="18" charset="0"/>
                                    </a:rPr>
                                  </m:ctrlPr>
                                </m:dPr>
                                <m:e>
                                  <m:r>
                                    <a:rPr lang="en-US" sz="2400">
                                      <a:solidFill>
                                        <a:schemeClr val="tx2">
                                          <a:lumMod val="75000"/>
                                        </a:schemeClr>
                                      </a:solidFill>
                                      <a:latin typeface="Cambria Math" panose="02040503050406030204" pitchFamily="18" charset="0"/>
                                    </a:rPr>
                                    <m:t>0</m:t>
                                  </m:r>
                                </m:e>
                              </m:d>
                              <m:r>
                                <a:rPr lang="en-US" sz="2400" i="1">
                                  <a:solidFill>
                                    <a:schemeClr val="tx2">
                                      <a:lumMod val="75000"/>
                                    </a:schemeClr>
                                  </a:solidFill>
                                  <a:latin typeface="Cambria Math" panose="02040503050406030204" pitchFamily="18" charset="0"/>
                                </a:rPr>
                                <m:t>+</m:t>
                              </m:r>
                              <m:r>
                                <a:rPr lang="en-US" sz="2400" i="1">
                                  <a:solidFill>
                                    <a:schemeClr val="tx2">
                                      <a:lumMod val="75000"/>
                                    </a:schemeClr>
                                  </a:solidFill>
                                  <a:latin typeface="Cambria Math" panose="02040503050406030204" pitchFamily="18" charset="0"/>
                                </a:rPr>
                                <m:t>𝛽</m:t>
                              </m:r>
                              <m:r>
                                <a:rPr lang="en-US" sz="2400">
                                  <a:solidFill>
                                    <a:schemeClr val="tx2">
                                      <a:lumMod val="75000"/>
                                    </a:schemeClr>
                                  </a:solidFill>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6" name="Rectangle 5">
                <a:extLst>
                  <a:ext uri="{FF2B5EF4-FFF2-40B4-BE49-F238E27FC236}">
                    <a16:creationId xmlns:a16="http://schemas.microsoft.com/office/drawing/2014/main" id="{DBD808D1-86D0-43DD-B36A-161228FBB8B0}"/>
                  </a:ext>
                </a:extLst>
              </p:cNvPr>
              <p:cNvSpPr>
                <a:spLocks noRot="1" noChangeAspect="1" noMove="1" noResize="1" noEditPoints="1" noAdjustHandles="1" noChangeArrowheads="1" noChangeShapeType="1" noTextEdit="1"/>
              </p:cNvSpPr>
              <p:nvPr/>
            </p:nvSpPr>
            <p:spPr>
              <a:xfrm>
                <a:off x="187035" y="2860984"/>
                <a:ext cx="12004965" cy="139935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44057B-2D25-454F-94B4-F20D1C8FB945}"/>
                  </a:ext>
                </a:extLst>
              </p:cNvPr>
              <p:cNvSpPr/>
              <p:nvPr/>
            </p:nvSpPr>
            <p:spPr>
              <a:xfrm>
                <a:off x="187031" y="2860977"/>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2">
                                  <a:lumMod val="75000"/>
                                </a:schemeClr>
                              </a:solidFill>
                              <a:latin typeface="Cambria Math" panose="02040503050406030204" pitchFamily="18" charset="0"/>
                            </a:rPr>
                            <m:t>|00〉</m:t>
                          </m:r>
                          <m:d>
                            <m:dPr>
                              <m:ctrlPr>
                                <a:rPr lang="en-US" sz="2400" i="1">
                                  <a:solidFill>
                                    <a:schemeClr val="tx2">
                                      <a:lumMod val="75000"/>
                                    </a:schemeClr>
                                  </a:solidFill>
                                  <a:latin typeface="Cambria Math" panose="02040503050406030204" pitchFamily="18" charset="0"/>
                                </a:rPr>
                              </m:ctrlPr>
                            </m:dPr>
                            <m:e>
                              <m:r>
                                <a:rPr lang="en-US" sz="2400" i="1">
                                  <a:solidFill>
                                    <a:schemeClr val="tx2">
                                      <a:lumMod val="75000"/>
                                    </a:schemeClr>
                                  </a:solidFill>
                                  <a:latin typeface="Cambria Math" panose="02040503050406030204" pitchFamily="18" charset="0"/>
                                </a:rPr>
                                <m:t>𝛼</m:t>
                              </m:r>
                              <m:d>
                                <m:dPr>
                                  <m:begChr m:val="|"/>
                                  <m:endChr m:val="〉"/>
                                  <m:ctrlPr>
                                    <a:rPr lang="en-US" sz="2400" i="1">
                                      <a:solidFill>
                                        <a:schemeClr val="tx2">
                                          <a:lumMod val="75000"/>
                                        </a:schemeClr>
                                      </a:solidFill>
                                      <a:latin typeface="Cambria Math" panose="02040503050406030204" pitchFamily="18" charset="0"/>
                                    </a:rPr>
                                  </m:ctrlPr>
                                </m:dPr>
                                <m:e>
                                  <m:r>
                                    <a:rPr lang="en-US" sz="2400">
                                      <a:solidFill>
                                        <a:schemeClr val="tx2">
                                          <a:lumMod val="75000"/>
                                        </a:schemeClr>
                                      </a:solidFill>
                                      <a:latin typeface="Cambria Math" panose="02040503050406030204" pitchFamily="18" charset="0"/>
                                    </a:rPr>
                                    <m:t>0</m:t>
                                  </m:r>
                                </m:e>
                              </m:d>
                              <m:r>
                                <a:rPr lang="en-US" sz="2400" i="1">
                                  <a:solidFill>
                                    <a:schemeClr val="tx2">
                                      <a:lumMod val="75000"/>
                                    </a:schemeClr>
                                  </a:solidFill>
                                  <a:latin typeface="Cambria Math" panose="02040503050406030204" pitchFamily="18" charset="0"/>
                                </a:rPr>
                                <m:t>+</m:t>
                              </m:r>
                              <m:r>
                                <a:rPr lang="en-US" sz="2400" i="1">
                                  <a:solidFill>
                                    <a:schemeClr val="tx2">
                                      <a:lumMod val="75000"/>
                                    </a:schemeClr>
                                  </a:solidFill>
                                  <a:latin typeface="Cambria Math" panose="02040503050406030204" pitchFamily="18" charset="0"/>
                                </a:rPr>
                                <m:t>𝛽</m:t>
                              </m:r>
                              <m:r>
                                <a:rPr lang="en-US" sz="2400">
                                  <a:solidFill>
                                    <a:schemeClr val="tx2">
                                      <a:lumMod val="75000"/>
                                    </a:schemeClr>
                                  </a:solidFill>
                                  <a:latin typeface="Cambria Math" panose="02040503050406030204" pitchFamily="18" charset="0"/>
                                </a:rPr>
                                <m:t>|1〉</m:t>
                              </m:r>
                            </m:e>
                          </m:d>
                          <m:r>
                            <a:rPr lang="en-US" sz="2400" i="1">
                              <a:latin typeface="Cambria Math" panose="02040503050406030204" pitchFamily="18" charset="0"/>
                            </a:rPr>
                            <m:t>+</m:t>
                          </m:r>
                          <m:r>
                            <a:rPr lang="en-US" sz="2400" smtClean="0">
                              <a:solidFill>
                                <a:schemeClr val="accent4">
                                  <a:lumMod val="60000"/>
                                  <a:lumOff val="40000"/>
                                </a:schemeClr>
                              </a:solidFill>
                              <a:latin typeface="Cambria Math" panose="02040503050406030204" pitchFamily="18" charset="0"/>
                            </a:rPr>
                            <m:t>|01〉</m:t>
                          </m:r>
                          <m:d>
                            <m:dPr>
                              <m:ctrlPr>
                                <a:rPr lang="en-US" sz="2400" i="1">
                                  <a:solidFill>
                                    <a:schemeClr val="accent4">
                                      <a:lumMod val="60000"/>
                                      <a:lumOff val="40000"/>
                                    </a:schemeClr>
                                  </a:solidFill>
                                  <a:latin typeface="Cambria Math" panose="02040503050406030204" pitchFamily="18" charset="0"/>
                                </a:rPr>
                              </m:ctrlPr>
                            </m:dPr>
                            <m:e>
                              <m:r>
                                <a:rPr lang="en-US" sz="2400" i="1">
                                  <a:solidFill>
                                    <a:schemeClr val="accent4">
                                      <a:lumMod val="60000"/>
                                      <a:lumOff val="40000"/>
                                    </a:schemeClr>
                                  </a:solidFill>
                                  <a:latin typeface="Cambria Math" panose="02040503050406030204" pitchFamily="18" charset="0"/>
                                </a:rPr>
                                <m:t>𝛼</m:t>
                              </m:r>
                              <m:d>
                                <m:dPr>
                                  <m:begChr m:val="|"/>
                                  <m:endChr m:val="〉"/>
                                  <m:ctrlPr>
                                    <a:rPr lang="en-US" sz="2400" i="1">
                                      <a:solidFill>
                                        <a:schemeClr val="accent4">
                                          <a:lumMod val="60000"/>
                                          <a:lumOff val="40000"/>
                                        </a:schemeClr>
                                      </a:solidFill>
                                      <a:latin typeface="Cambria Math" panose="02040503050406030204" pitchFamily="18" charset="0"/>
                                    </a:rPr>
                                  </m:ctrlPr>
                                </m:dPr>
                                <m:e>
                                  <m:r>
                                    <a:rPr lang="en-US" sz="2400">
                                      <a:solidFill>
                                        <a:schemeClr val="accent4">
                                          <a:lumMod val="60000"/>
                                          <a:lumOff val="40000"/>
                                        </a:schemeClr>
                                      </a:solidFill>
                                      <a:latin typeface="Cambria Math" panose="02040503050406030204" pitchFamily="18" charset="0"/>
                                    </a:rPr>
                                    <m:t>1</m:t>
                                  </m:r>
                                </m:e>
                              </m:d>
                              <m:r>
                                <a:rPr lang="en-US" sz="2400" i="1">
                                  <a:solidFill>
                                    <a:schemeClr val="accent4">
                                      <a:lumMod val="60000"/>
                                      <a:lumOff val="40000"/>
                                    </a:schemeClr>
                                  </a:solidFill>
                                  <a:latin typeface="Cambria Math" panose="02040503050406030204" pitchFamily="18" charset="0"/>
                                </a:rPr>
                                <m:t>+</m:t>
                              </m:r>
                              <m:r>
                                <a:rPr lang="en-US" sz="2400" i="1">
                                  <a:solidFill>
                                    <a:schemeClr val="accent4">
                                      <a:lumMod val="60000"/>
                                      <a:lumOff val="40000"/>
                                    </a:schemeClr>
                                  </a:solidFill>
                                  <a:latin typeface="Cambria Math" panose="02040503050406030204" pitchFamily="18" charset="0"/>
                                </a:rPr>
                                <m:t>𝛽</m:t>
                              </m:r>
                              <m:r>
                                <a:rPr lang="en-US" sz="2400">
                                  <a:solidFill>
                                    <a:schemeClr val="accent4">
                                      <a:lumMod val="60000"/>
                                      <a:lumOff val="40000"/>
                                    </a:schemeClr>
                                  </a:solidFill>
                                  <a:latin typeface="Cambria Math" panose="02040503050406030204" pitchFamily="18" charset="0"/>
                                </a:rPr>
                                <m:t>|0〉</m:t>
                              </m:r>
                            </m:e>
                          </m:d>
                          <m:r>
                            <a:rPr lang="en-US" sz="2400" i="1" smtClean="0">
                              <a:solidFill>
                                <a:schemeClr val="tx1"/>
                              </a:solidFill>
                              <a:latin typeface="Cambria Math" panose="02040503050406030204" pitchFamily="18" charset="0"/>
                            </a:rPr>
                            <m:t>+</m:t>
                          </m:r>
                          <m:r>
                            <a:rPr lang="en-US" sz="2400" smtClean="0">
                              <a:solidFill>
                                <a:schemeClr val="tx1"/>
                              </a:solidFill>
                              <a:latin typeface="Cambria Math" panose="02040503050406030204" pitchFamily="18" charset="0"/>
                            </a:rPr>
                            <m:t>|10〉</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0</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rPr>
                            <m:t>+</m:t>
                          </m:r>
                          <m:r>
                            <a:rPr lang="en-US" sz="2400" smtClean="0">
                              <a:solidFill>
                                <a:schemeClr val="tx1"/>
                              </a:solidFill>
                              <a:latin typeface="Cambria Math" panose="02040503050406030204" pitchFamily="18" charset="0"/>
                            </a:rPr>
                            <m:t>|11〉</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9" name="Rectangle 8">
                <a:extLst>
                  <a:ext uri="{FF2B5EF4-FFF2-40B4-BE49-F238E27FC236}">
                    <a16:creationId xmlns:a16="http://schemas.microsoft.com/office/drawing/2014/main" id="{8744057B-2D25-454F-94B4-F20D1C8FB945}"/>
                  </a:ext>
                </a:extLst>
              </p:cNvPr>
              <p:cNvSpPr>
                <a:spLocks noRot="1" noChangeAspect="1" noMove="1" noResize="1" noEditPoints="1" noAdjustHandles="1" noChangeArrowheads="1" noChangeShapeType="1" noTextEdit="1"/>
              </p:cNvSpPr>
              <p:nvPr/>
            </p:nvSpPr>
            <p:spPr>
              <a:xfrm>
                <a:off x="187031" y="2860977"/>
                <a:ext cx="12004965" cy="139935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2C29262-9BE4-48D2-9041-5F99A0F3926D}"/>
                  </a:ext>
                </a:extLst>
              </p:cNvPr>
              <p:cNvSpPr/>
              <p:nvPr/>
            </p:nvSpPr>
            <p:spPr>
              <a:xfrm>
                <a:off x="187034" y="2860983"/>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2">
                                  <a:lumMod val="75000"/>
                                </a:schemeClr>
                              </a:solidFill>
                              <a:latin typeface="Cambria Math" panose="02040503050406030204" pitchFamily="18" charset="0"/>
                            </a:rPr>
                            <m:t>|00〉</m:t>
                          </m:r>
                          <m:d>
                            <m:dPr>
                              <m:ctrlPr>
                                <a:rPr lang="en-US" sz="2400" i="1">
                                  <a:solidFill>
                                    <a:schemeClr val="tx2">
                                      <a:lumMod val="75000"/>
                                    </a:schemeClr>
                                  </a:solidFill>
                                  <a:latin typeface="Cambria Math" panose="02040503050406030204" pitchFamily="18" charset="0"/>
                                </a:rPr>
                              </m:ctrlPr>
                            </m:dPr>
                            <m:e>
                              <m:r>
                                <a:rPr lang="en-US" sz="2400" i="1">
                                  <a:solidFill>
                                    <a:schemeClr val="tx2">
                                      <a:lumMod val="75000"/>
                                    </a:schemeClr>
                                  </a:solidFill>
                                  <a:latin typeface="Cambria Math" panose="02040503050406030204" pitchFamily="18" charset="0"/>
                                </a:rPr>
                                <m:t>𝛼</m:t>
                              </m:r>
                              <m:d>
                                <m:dPr>
                                  <m:begChr m:val="|"/>
                                  <m:endChr m:val="〉"/>
                                  <m:ctrlPr>
                                    <a:rPr lang="en-US" sz="2400" i="1">
                                      <a:solidFill>
                                        <a:schemeClr val="tx2">
                                          <a:lumMod val="75000"/>
                                        </a:schemeClr>
                                      </a:solidFill>
                                      <a:latin typeface="Cambria Math" panose="02040503050406030204" pitchFamily="18" charset="0"/>
                                    </a:rPr>
                                  </m:ctrlPr>
                                </m:dPr>
                                <m:e>
                                  <m:r>
                                    <a:rPr lang="en-US" sz="2400">
                                      <a:solidFill>
                                        <a:schemeClr val="tx2">
                                          <a:lumMod val="75000"/>
                                        </a:schemeClr>
                                      </a:solidFill>
                                      <a:latin typeface="Cambria Math" panose="02040503050406030204" pitchFamily="18" charset="0"/>
                                    </a:rPr>
                                    <m:t>0</m:t>
                                  </m:r>
                                </m:e>
                              </m:d>
                              <m:r>
                                <a:rPr lang="en-US" sz="2400" i="1">
                                  <a:solidFill>
                                    <a:schemeClr val="tx2">
                                      <a:lumMod val="75000"/>
                                    </a:schemeClr>
                                  </a:solidFill>
                                  <a:latin typeface="Cambria Math" panose="02040503050406030204" pitchFamily="18" charset="0"/>
                                </a:rPr>
                                <m:t>+</m:t>
                              </m:r>
                              <m:r>
                                <a:rPr lang="en-US" sz="2400" i="1">
                                  <a:solidFill>
                                    <a:schemeClr val="tx2">
                                      <a:lumMod val="75000"/>
                                    </a:schemeClr>
                                  </a:solidFill>
                                  <a:latin typeface="Cambria Math" panose="02040503050406030204" pitchFamily="18" charset="0"/>
                                </a:rPr>
                                <m:t>𝛽</m:t>
                              </m:r>
                              <m:r>
                                <a:rPr lang="en-US" sz="2400">
                                  <a:solidFill>
                                    <a:schemeClr val="tx2">
                                      <a:lumMod val="75000"/>
                                    </a:schemeClr>
                                  </a:solidFill>
                                  <a:latin typeface="Cambria Math" panose="02040503050406030204" pitchFamily="18" charset="0"/>
                                </a:rPr>
                                <m:t>|1〉</m:t>
                              </m:r>
                            </m:e>
                          </m:d>
                          <m:r>
                            <a:rPr lang="en-US" sz="2400" i="1">
                              <a:latin typeface="Cambria Math" panose="02040503050406030204" pitchFamily="18" charset="0"/>
                            </a:rPr>
                            <m:t>+</m:t>
                          </m:r>
                          <m:r>
                            <a:rPr lang="en-US" sz="2400" smtClean="0">
                              <a:solidFill>
                                <a:schemeClr val="accent4">
                                  <a:lumMod val="60000"/>
                                  <a:lumOff val="40000"/>
                                </a:schemeClr>
                              </a:solidFill>
                              <a:latin typeface="Cambria Math" panose="02040503050406030204" pitchFamily="18" charset="0"/>
                            </a:rPr>
                            <m:t>|01〉</m:t>
                          </m:r>
                          <m:d>
                            <m:dPr>
                              <m:ctrlPr>
                                <a:rPr lang="en-US" sz="2400" i="1">
                                  <a:solidFill>
                                    <a:schemeClr val="accent4">
                                      <a:lumMod val="60000"/>
                                      <a:lumOff val="40000"/>
                                    </a:schemeClr>
                                  </a:solidFill>
                                  <a:latin typeface="Cambria Math" panose="02040503050406030204" pitchFamily="18" charset="0"/>
                                </a:rPr>
                              </m:ctrlPr>
                            </m:dPr>
                            <m:e>
                              <m:r>
                                <a:rPr lang="en-US" sz="2400" i="1">
                                  <a:solidFill>
                                    <a:schemeClr val="accent4">
                                      <a:lumMod val="60000"/>
                                      <a:lumOff val="40000"/>
                                    </a:schemeClr>
                                  </a:solidFill>
                                  <a:latin typeface="Cambria Math" panose="02040503050406030204" pitchFamily="18" charset="0"/>
                                </a:rPr>
                                <m:t>𝛼</m:t>
                              </m:r>
                              <m:d>
                                <m:dPr>
                                  <m:begChr m:val="|"/>
                                  <m:endChr m:val="〉"/>
                                  <m:ctrlPr>
                                    <a:rPr lang="en-US" sz="2400" i="1">
                                      <a:solidFill>
                                        <a:schemeClr val="accent4">
                                          <a:lumMod val="60000"/>
                                          <a:lumOff val="40000"/>
                                        </a:schemeClr>
                                      </a:solidFill>
                                      <a:latin typeface="Cambria Math" panose="02040503050406030204" pitchFamily="18" charset="0"/>
                                    </a:rPr>
                                  </m:ctrlPr>
                                </m:dPr>
                                <m:e>
                                  <m:r>
                                    <a:rPr lang="en-US" sz="2400">
                                      <a:solidFill>
                                        <a:schemeClr val="accent4">
                                          <a:lumMod val="60000"/>
                                          <a:lumOff val="40000"/>
                                        </a:schemeClr>
                                      </a:solidFill>
                                      <a:latin typeface="Cambria Math" panose="02040503050406030204" pitchFamily="18" charset="0"/>
                                    </a:rPr>
                                    <m:t>1</m:t>
                                  </m:r>
                                </m:e>
                              </m:d>
                              <m:r>
                                <a:rPr lang="en-US" sz="2400" i="1">
                                  <a:solidFill>
                                    <a:schemeClr val="accent4">
                                      <a:lumMod val="60000"/>
                                      <a:lumOff val="40000"/>
                                    </a:schemeClr>
                                  </a:solidFill>
                                  <a:latin typeface="Cambria Math" panose="02040503050406030204" pitchFamily="18" charset="0"/>
                                </a:rPr>
                                <m:t>+</m:t>
                              </m:r>
                              <m:r>
                                <a:rPr lang="en-US" sz="2400" i="1">
                                  <a:solidFill>
                                    <a:schemeClr val="accent4">
                                      <a:lumMod val="60000"/>
                                      <a:lumOff val="40000"/>
                                    </a:schemeClr>
                                  </a:solidFill>
                                  <a:latin typeface="Cambria Math" panose="02040503050406030204" pitchFamily="18" charset="0"/>
                                </a:rPr>
                                <m:t>𝛽</m:t>
                              </m:r>
                              <m:r>
                                <a:rPr lang="en-US" sz="2400">
                                  <a:solidFill>
                                    <a:schemeClr val="accent4">
                                      <a:lumMod val="60000"/>
                                      <a:lumOff val="40000"/>
                                    </a:schemeClr>
                                  </a:solidFill>
                                  <a:latin typeface="Cambria Math" panose="02040503050406030204" pitchFamily="18" charset="0"/>
                                </a:rPr>
                                <m:t>|0〉</m:t>
                              </m:r>
                            </m:e>
                          </m:d>
                          <m:r>
                            <a:rPr lang="en-US" sz="2400" i="1">
                              <a:latin typeface="Cambria Math" panose="02040503050406030204" pitchFamily="18" charset="0"/>
                            </a:rPr>
                            <m:t>+</m:t>
                          </m:r>
                          <m:r>
                            <a:rPr lang="en-US" sz="2400" smtClean="0">
                              <a:solidFill>
                                <a:schemeClr val="accent5">
                                  <a:lumMod val="60000"/>
                                  <a:lumOff val="40000"/>
                                </a:schemeClr>
                              </a:solidFill>
                              <a:latin typeface="Cambria Math" panose="02040503050406030204" pitchFamily="18" charset="0"/>
                            </a:rPr>
                            <m:t>|10〉</m:t>
                          </m:r>
                          <m:d>
                            <m:dPr>
                              <m:ctrlPr>
                                <a:rPr lang="en-US" sz="2400" i="1">
                                  <a:solidFill>
                                    <a:schemeClr val="accent5">
                                      <a:lumMod val="60000"/>
                                      <a:lumOff val="40000"/>
                                    </a:schemeClr>
                                  </a:solidFill>
                                  <a:latin typeface="Cambria Math" panose="02040503050406030204" pitchFamily="18" charset="0"/>
                                </a:rPr>
                              </m:ctrlPr>
                            </m:dPr>
                            <m:e>
                              <m:r>
                                <a:rPr lang="en-US" sz="2400" i="1">
                                  <a:solidFill>
                                    <a:schemeClr val="accent5">
                                      <a:lumMod val="60000"/>
                                      <a:lumOff val="40000"/>
                                    </a:schemeClr>
                                  </a:solidFill>
                                  <a:latin typeface="Cambria Math" panose="02040503050406030204" pitchFamily="18" charset="0"/>
                                </a:rPr>
                                <m:t>𝛼</m:t>
                              </m:r>
                              <m:d>
                                <m:dPr>
                                  <m:begChr m:val="|"/>
                                  <m:endChr m:val="〉"/>
                                  <m:ctrlPr>
                                    <a:rPr lang="en-US" sz="2400" i="1">
                                      <a:solidFill>
                                        <a:schemeClr val="accent5">
                                          <a:lumMod val="60000"/>
                                          <a:lumOff val="40000"/>
                                        </a:schemeClr>
                                      </a:solidFill>
                                      <a:latin typeface="Cambria Math" panose="02040503050406030204" pitchFamily="18" charset="0"/>
                                    </a:rPr>
                                  </m:ctrlPr>
                                </m:dPr>
                                <m:e>
                                  <m:r>
                                    <a:rPr lang="en-US" sz="2400">
                                      <a:solidFill>
                                        <a:schemeClr val="accent5">
                                          <a:lumMod val="60000"/>
                                          <a:lumOff val="40000"/>
                                        </a:schemeClr>
                                      </a:solidFill>
                                      <a:latin typeface="Cambria Math" panose="02040503050406030204" pitchFamily="18" charset="0"/>
                                    </a:rPr>
                                    <m:t>0</m:t>
                                  </m:r>
                                </m:e>
                              </m:d>
                              <m:r>
                                <a:rPr lang="en-US" sz="2400" i="1">
                                  <a:solidFill>
                                    <a:schemeClr val="accent5">
                                      <a:lumMod val="60000"/>
                                      <a:lumOff val="40000"/>
                                    </a:schemeClr>
                                  </a:solidFill>
                                  <a:latin typeface="Cambria Math" panose="02040503050406030204" pitchFamily="18" charset="0"/>
                                </a:rPr>
                                <m:t>−</m:t>
                              </m:r>
                              <m:r>
                                <a:rPr lang="en-US" sz="2400" i="1">
                                  <a:solidFill>
                                    <a:schemeClr val="accent5">
                                      <a:lumMod val="60000"/>
                                      <a:lumOff val="40000"/>
                                    </a:schemeClr>
                                  </a:solidFill>
                                  <a:latin typeface="Cambria Math" panose="02040503050406030204" pitchFamily="18" charset="0"/>
                                </a:rPr>
                                <m:t>𝛽</m:t>
                              </m:r>
                              <m:r>
                                <a:rPr lang="en-US" sz="2400">
                                  <a:solidFill>
                                    <a:schemeClr val="accent5">
                                      <a:lumMod val="60000"/>
                                      <a:lumOff val="40000"/>
                                    </a:schemeClr>
                                  </a:solidFill>
                                  <a:latin typeface="Cambria Math" panose="02040503050406030204" pitchFamily="18" charset="0"/>
                                </a:rPr>
                                <m:t>|1〉</m:t>
                              </m:r>
                            </m:e>
                          </m:d>
                          <m:r>
                            <a:rPr lang="en-US" sz="2400" i="1" smtClean="0">
                              <a:solidFill>
                                <a:schemeClr val="tx1"/>
                              </a:solidFill>
                              <a:latin typeface="Cambria Math" panose="02040503050406030204" pitchFamily="18" charset="0"/>
                            </a:rPr>
                            <m:t>+</m:t>
                          </m:r>
                          <m:r>
                            <a:rPr lang="en-US" sz="2400" smtClean="0">
                              <a:solidFill>
                                <a:schemeClr val="tx1"/>
                              </a:solidFill>
                              <a:latin typeface="Cambria Math" panose="02040503050406030204" pitchFamily="18" charset="0"/>
                            </a:rPr>
                            <m:t>|11〉</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10" name="Rectangle 9">
                <a:extLst>
                  <a:ext uri="{FF2B5EF4-FFF2-40B4-BE49-F238E27FC236}">
                    <a16:creationId xmlns:a16="http://schemas.microsoft.com/office/drawing/2014/main" id="{82C29262-9BE4-48D2-9041-5F99A0F3926D}"/>
                  </a:ext>
                </a:extLst>
              </p:cNvPr>
              <p:cNvSpPr>
                <a:spLocks noRot="1" noChangeAspect="1" noMove="1" noResize="1" noEditPoints="1" noAdjustHandles="1" noChangeArrowheads="1" noChangeShapeType="1" noTextEdit="1"/>
              </p:cNvSpPr>
              <p:nvPr/>
            </p:nvSpPr>
            <p:spPr>
              <a:xfrm>
                <a:off x="187034" y="2860983"/>
                <a:ext cx="12004965" cy="139935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615E8DB-14EA-4888-8F80-DF168D8195DD}"/>
                  </a:ext>
                </a:extLst>
              </p:cNvPr>
              <p:cNvSpPr/>
              <p:nvPr/>
            </p:nvSpPr>
            <p:spPr>
              <a:xfrm>
                <a:off x="187033" y="2860981"/>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2">
                                  <a:lumMod val="75000"/>
                                </a:schemeClr>
                              </a:solidFill>
                              <a:latin typeface="Cambria Math" panose="02040503050406030204" pitchFamily="18" charset="0"/>
                            </a:rPr>
                            <m:t>|00〉</m:t>
                          </m:r>
                          <m:d>
                            <m:dPr>
                              <m:ctrlPr>
                                <a:rPr lang="en-US" sz="2400" i="1">
                                  <a:solidFill>
                                    <a:schemeClr val="tx2">
                                      <a:lumMod val="75000"/>
                                    </a:schemeClr>
                                  </a:solidFill>
                                  <a:latin typeface="Cambria Math" panose="02040503050406030204" pitchFamily="18" charset="0"/>
                                </a:rPr>
                              </m:ctrlPr>
                            </m:dPr>
                            <m:e>
                              <m:r>
                                <a:rPr lang="en-US" sz="2400" i="1">
                                  <a:solidFill>
                                    <a:schemeClr val="tx2">
                                      <a:lumMod val="75000"/>
                                    </a:schemeClr>
                                  </a:solidFill>
                                  <a:latin typeface="Cambria Math" panose="02040503050406030204" pitchFamily="18" charset="0"/>
                                </a:rPr>
                                <m:t>𝛼</m:t>
                              </m:r>
                              <m:d>
                                <m:dPr>
                                  <m:begChr m:val="|"/>
                                  <m:endChr m:val="〉"/>
                                  <m:ctrlPr>
                                    <a:rPr lang="en-US" sz="2400" i="1">
                                      <a:solidFill>
                                        <a:schemeClr val="tx2">
                                          <a:lumMod val="75000"/>
                                        </a:schemeClr>
                                      </a:solidFill>
                                      <a:latin typeface="Cambria Math" panose="02040503050406030204" pitchFamily="18" charset="0"/>
                                    </a:rPr>
                                  </m:ctrlPr>
                                </m:dPr>
                                <m:e>
                                  <m:r>
                                    <a:rPr lang="en-US" sz="2400">
                                      <a:solidFill>
                                        <a:schemeClr val="tx2">
                                          <a:lumMod val="75000"/>
                                        </a:schemeClr>
                                      </a:solidFill>
                                      <a:latin typeface="Cambria Math" panose="02040503050406030204" pitchFamily="18" charset="0"/>
                                    </a:rPr>
                                    <m:t>0</m:t>
                                  </m:r>
                                </m:e>
                              </m:d>
                              <m:r>
                                <a:rPr lang="en-US" sz="2400" i="1">
                                  <a:solidFill>
                                    <a:schemeClr val="tx2">
                                      <a:lumMod val="75000"/>
                                    </a:schemeClr>
                                  </a:solidFill>
                                  <a:latin typeface="Cambria Math" panose="02040503050406030204" pitchFamily="18" charset="0"/>
                                </a:rPr>
                                <m:t>+</m:t>
                              </m:r>
                              <m:r>
                                <a:rPr lang="en-US" sz="2400" i="1">
                                  <a:solidFill>
                                    <a:schemeClr val="tx2">
                                      <a:lumMod val="75000"/>
                                    </a:schemeClr>
                                  </a:solidFill>
                                  <a:latin typeface="Cambria Math" panose="02040503050406030204" pitchFamily="18" charset="0"/>
                                </a:rPr>
                                <m:t>𝛽</m:t>
                              </m:r>
                              <m:r>
                                <a:rPr lang="en-US" sz="2400">
                                  <a:solidFill>
                                    <a:schemeClr val="tx2">
                                      <a:lumMod val="75000"/>
                                    </a:schemeClr>
                                  </a:solidFill>
                                  <a:latin typeface="Cambria Math" panose="02040503050406030204" pitchFamily="18" charset="0"/>
                                </a:rPr>
                                <m:t>|1〉</m:t>
                              </m:r>
                            </m:e>
                          </m:d>
                          <m:r>
                            <a:rPr lang="en-US" sz="2400" i="1">
                              <a:latin typeface="Cambria Math" panose="02040503050406030204" pitchFamily="18" charset="0"/>
                            </a:rPr>
                            <m:t>+</m:t>
                          </m:r>
                          <m:r>
                            <a:rPr lang="en-US" sz="2400" smtClean="0">
                              <a:solidFill>
                                <a:schemeClr val="accent4">
                                  <a:lumMod val="60000"/>
                                  <a:lumOff val="40000"/>
                                </a:schemeClr>
                              </a:solidFill>
                              <a:latin typeface="Cambria Math" panose="02040503050406030204" pitchFamily="18" charset="0"/>
                            </a:rPr>
                            <m:t>|01〉</m:t>
                          </m:r>
                          <m:d>
                            <m:dPr>
                              <m:ctrlPr>
                                <a:rPr lang="en-US" sz="2400" i="1">
                                  <a:solidFill>
                                    <a:schemeClr val="accent4">
                                      <a:lumMod val="60000"/>
                                      <a:lumOff val="40000"/>
                                    </a:schemeClr>
                                  </a:solidFill>
                                  <a:latin typeface="Cambria Math" panose="02040503050406030204" pitchFamily="18" charset="0"/>
                                </a:rPr>
                              </m:ctrlPr>
                            </m:dPr>
                            <m:e>
                              <m:r>
                                <a:rPr lang="en-US" sz="2400" i="1">
                                  <a:solidFill>
                                    <a:schemeClr val="accent4">
                                      <a:lumMod val="60000"/>
                                      <a:lumOff val="40000"/>
                                    </a:schemeClr>
                                  </a:solidFill>
                                  <a:latin typeface="Cambria Math" panose="02040503050406030204" pitchFamily="18" charset="0"/>
                                </a:rPr>
                                <m:t>𝛼</m:t>
                              </m:r>
                              <m:d>
                                <m:dPr>
                                  <m:begChr m:val="|"/>
                                  <m:endChr m:val="〉"/>
                                  <m:ctrlPr>
                                    <a:rPr lang="en-US" sz="2400" i="1">
                                      <a:solidFill>
                                        <a:schemeClr val="accent4">
                                          <a:lumMod val="60000"/>
                                          <a:lumOff val="40000"/>
                                        </a:schemeClr>
                                      </a:solidFill>
                                      <a:latin typeface="Cambria Math" panose="02040503050406030204" pitchFamily="18" charset="0"/>
                                    </a:rPr>
                                  </m:ctrlPr>
                                </m:dPr>
                                <m:e>
                                  <m:r>
                                    <a:rPr lang="en-US" sz="2400">
                                      <a:solidFill>
                                        <a:schemeClr val="accent4">
                                          <a:lumMod val="60000"/>
                                          <a:lumOff val="40000"/>
                                        </a:schemeClr>
                                      </a:solidFill>
                                      <a:latin typeface="Cambria Math" panose="02040503050406030204" pitchFamily="18" charset="0"/>
                                    </a:rPr>
                                    <m:t>1</m:t>
                                  </m:r>
                                </m:e>
                              </m:d>
                              <m:r>
                                <a:rPr lang="en-US" sz="2400" i="1">
                                  <a:solidFill>
                                    <a:schemeClr val="accent4">
                                      <a:lumMod val="60000"/>
                                      <a:lumOff val="40000"/>
                                    </a:schemeClr>
                                  </a:solidFill>
                                  <a:latin typeface="Cambria Math" panose="02040503050406030204" pitchFamily="18" charset="0"/>
                                </a:rPr>
                                <m:t>+</m:t>
                              </m:r>
                              <m:r>
                                <a:rPr lang="en-US" sz="2400" i="1">
                                  <a:solidFill>
                                    <a:schemeClr val="accent4">
                                      <a:lumMod val="60000"/>
                                      <a:lumOff val="40000"/>
                                    </a:schemeClr>
                                  </a:solidFill>
                                  <a:latin typeface="Cambria Math" panose="02040503050406030204" pitchFamily="18" charset="0"/>
                                </a:rPr>
                                <m:t>𝛽</m:t>
                              </m:r>
                              <m:r>
                                <a:rPr lang="en-US" sz="2400">
                                  <a:solidFill>
                                    <a:schemeClr val="accent4">
                                      <a:lumMod val="60000"/>
                                      <a:lumOff val="40000"/>
                                    </a:schemeClr>
                                  </a:solidFill>
                                  <a:latin typeface="Cambria Math" panose="02040503050406030204" pitchFamily="18" charset="0"/>
                                </a:rPr>
                                <m:t>|0〉</m:t>
                              </m:r>
                            </m:e>
                          </m:d>
                          <m:r>
                            <a:rPr lang="en-US" sz="2400" i="1">
                              <a:latin typeface="Cambria Math" panose="02040503050406030204" pitchFamily="18" charset="0"/>
                            </a:rPr>
                            <m:t>+</m:t>
                          </m:r>
                          <m:r>
                            <a:rPr lang="en-US" sz="2400" smtClean="0">
                              <a:solidFill>
                                <a:schemeClr val="accent5">
                                  <a:lumMod val="60000"/>
                                  <a:lumOff val="40000"/>
                                </a:schemeClr>
                              </a:solidFill>
                              <a:latin typeface="Cambria Math" panose="02040503050406030204" pitchFamily="18" charset="0"/>
                            </a:rPr>
                            <m:t>|10〉</m:t>
                          </m:r>
                          <m:d>
                            <m:dPr>
                              <m:ctrlPr>
                                <a:rPr lang="en-US" sz="2400" i="1">
                                  <a:solidFill>
                                    <a:schemeClr val="accent5">
                                      <a:lumMod val="60000"/>
                                      <a:lumOff val="40000"/>
                                    </a:schemeClr>
                                  </a:solidFill>
                                  <a:latin typeface="Cambria Math" panose="02040503050406030204" pitchFamily="18" charset="0"/>
                                </a:rPr>
                              </m:ctrlPr>
                            </m:dPr>
                            <m:e>
                              <m:r>
                                <a:rPr lang="en-US" sz="2400" i="1">
                                  <a:solidFill>
                                    <a:schemeClr val="accent5">
                                      <a:lumMod val="60000"/>
                                      <a:lumOff val="40000"/>
                                    </a:schemeClr>
                                  </a:solidFill>
                                  <a:latin typeface="Cambria Math" panose="02040503050406030204" pitchFamily="18" charset="0"/>
                                </a:rPr>
                                <m:t>𝛼</m:t>
                              </m:r>
                              <m:d>
                                <m:dPr>
                                  <m:begChr m:val="|"/>
                                  <m:endChr m:val="〉"/>
                                  <m:ctrlPr>
                                    <a:rPr lang="en-US" sz="2400" i="1">
                                      <a:solidFill>
                                        <a:schemeClr val="accent5">
                                          <a:lumMod val="60000"/>
                                          <a:lumOff val="40000"/>
                                        </a:schemeClr>
                                      </a:solidFill>
                                      <a:latin typeface="Cambria Math" panose="02040503050406030204" pitchFamily="18" charset="0"/>
                                    </a:rPr>
                                  </m:ctrlPr>
                                </m:dPr>
                                <m:e>
                                  <m:r>
                                    <a:rPr lang="en-US" sz="2400">
                                      <a:solidFill>
                                        <a:schemeClr val="accent5">
                                          <a:lumMod val="60000"/>
                                          <a:lumOff val="40000"/>
                                        </a:schemeClr>
                                      </a:solidFill>
                                      <a:latin typeface="Cambria Math" panose="02040503050406030204" pitchFamily="18" charset="0"/>
                                    </a:rPr>
                                    <m:t>0</m:t>
                                  </m:r>
                                </m:e>
                              </m:d>
                              <m:r>
                                <a:rPr lang="en-US" sz="2400" i="1">
                                  <a:solidFill>
                                    <a:schemeClr val="accent5">
                                      <a:lumMod val="60000"/>
                                      <a:lumOff val="40000"/>
                                    </a:schemeClr>
                                  </a:solidFill>
                                  <a:latin typeface="Cambria Math" panose="02040503050406030204" pitchFamily="18" charset="0"/>
                                </a:rPr>
                                <m:t>−</m:t>
                              </m:r>
                              <m:r>
                                <a:rPr lang="en-US" sz="2400" i="1">
                                  <a:solidFill>
                                    <a:schemeClr val="accent5">
                                      <a:lumMod val="60000"/>
                                      <a:lumOff val="40000"/>
                                    </a:schemeClr>
                                  </a:solidFill>
                                  <a:latin typeface="Cambria Math" panose="02040503050406030204" pitchFamily="18" charset="0"/>
                                </a:rPr>
                                <m:t>𝛽</m:t>
                              </m:r>
                              <m:r>
                                <a:rPr lang="en-US" sz="2400">
                                  <a:solidFill>
                                    <a:schemeClr val="accent5">
                                      <a:lumMod val="60000"/>
                                      <a:lumOff val="40000"/>
                                    </a:schemeClr>
                                  </a:solidFill>
                                  <a:latin typeface="Cambria Math" panose="02040503050406030204" pitchFamily="18" charset="0"/>
                                </a:rPr>
                                <m:t>|1〉</m:t>
                              </m:r>
                            </m:e>
                          </m:d>
                          <m:r>
                            <a:rPr lang="en-US" sz="2400" i="1">
                              <a:latin typeface="Cambria Math" panose="02040503050406030204" pitchFamily="18" charset="0"/>
                            </a:rPr>
                            <m:t>+</m:t>
                          </m:r>
                          <m:r>
                            <a:rPr lang="en-US" sz="2400" smtClean="0">
                              <a:solidFill>
                                <a:srgbClr val="92D050"/>
                              </a:solidFill>
                              <a:latin typeface="Cambria Math" panose="02040503050406030204" pitchFamily="18" charset="0"/>
                            </a:rPr>
                            <m:t>|11〉</m:t>
                          </m:r>
                          <m:d>
                            <m:dPr>
                              <m:ctrlPr>
                                <a:rPr lang="en-US" sz="2400" i="1">
                                  <a:solidFill>
                                    <a:srgbClr val="92D050"/>
                                  </a:solidFill>
                                  <a:latin typeface="Cambria Math" panose="02040503050406030204" pitchFamily="18" charset="0"/>
                                </a:rPr>
                              </m:ctrlPr>
                            </m:dPr>
                            <m:e>
                              <m:r>
                                <a:rPr lang="en-US" sz="2400" i="1">
                                  <a:solidFill>
                                    <a:srgbClr val="92D050"/>
                                  </a:solidFill>
                                  <a:latin typeface="Cambria Math" panose="02040503050406030204" pitchFamily="18" charset="0"/>
                                </a:rPr>
                                <m:t>𝛼</m:t>
                              </m:r>
                              <m:d>
                                <m:dPr>
                                  <m:begChr m:val="|"/>
                                  <m:endChr m:val="〉"/>
                                  <m:ctrlPr>
                                    <a:rPr lang="en-US" sz="2400" i="1">
                                      <a:solidFill>
                                        <a:srgbClr val="92D050"/>
                                      </a:solidFill>
                                      <a:latin typeface="Cambria Math" panose="02040503050406030204" pitchFamily="18" charset="0"/>
                                    </a:rPr>
                                  </m:ctrlPr>
                                </m:dPr>
                                <m:e>
                                  <m:r>
                                    <a:rPr lang="en-US" sz="2400">
                                      <a:solidFill>
                                        <a:srgbClr val="92D050"/>
                                      </a:solidFill>
                                      <a:latin typeface="Cambria Math" panose="02040503050406030204" pitchFamily="18" charset="0"/>
                                    </a:rPr>
                                    <m:t>1</m:t>
                                  </m:r>
                                </m:e>
                              </m:d>
                              <m:r>
                                <a:rPr lang="en-US" sz="2400" i="1">
                                  <a:solidFill>
                                    <a:srgbClr val="92D050"/>
                                  </a:solidFill>
                                  <a:latin typeface="Cambria Math" panose="02040503050406030204" pitchFamily="18" charset="0"/>
                                </a:rPr>
                                <m:t>−</m:t>
                              </m:r>
                              <m:r>
                                <a:rPr lang="en-US" sz="2400" i="1">
                                  <a:solidFill>
                                    <a:srgbClr val="92D050"/>
                                  </a:solidFill>
                                  <a:latin typeface="Cambria Math" panose="02040503050406030204" pitchFamily="18" charset="0"/>
                                </a:rPr>
                                <m:t>𝛽</m:t>
                              </m:r>
                              <m:r>
                                <a:rPr lang="en-US" sz="2400">
                                  <a:solidFill>
                                    <a:srgbClr val="92D050"/>
                                  </a:solidFill>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8" name="Rectangle 7">
                <a:extLst>
                  <a:ext uri="{FF2B5EF4-FFF2-40B4-BE49-F238E27FC236}">
                    <a16:creationId xmlns:a16="http://schemas.microsoft.com/office/drawing/2014/main" id="{D615E8DB-14EA-4888-8F80-DF168D8195DD}"/>
                  </a:ext>
                </a:extLst>
              </p:cNvPr>
              <p:cNvSpPr>
                <a:spLocks noRot="1" noChangeAspect="1" noMove="1" noResize="1" noEditPoints="1" noAdjustHandles="1" noChangeArrowheads="1" noChangeShapeType="1" noTextEdit="1"/>
              </p:cNvSpPr>
              <p:nvPr/>
            </p:nvSpPr>
            <p:spPr>
              <a:xfrm>
                <a:off x="187033" y="2860981"/>
                <a:ext cx="12004965" cy="1399357"/>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4071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238991-0838-4032-82EE-7F8BCCB76B66}"/>
              </a:ext>
            </a:extLst>
          </p:cNvPr>
          <p:cNvGrpSpPr/>
          <p:nvPr/>
        </p:nvGrpSpPr>
        <p:grpSpPr>
          <a:xfrm>
            <a:off x="7034" y="3548"/>
            <a:ext cx="3047801" cy="6857029"/>
            <a:chOff x="630" y="0"/>
            <a:chExt cx="3047801" cy="6857029"/>
          </a:xfrm>
        </p:grpSpPr>
        <p:pic>
          <p:nvPicPr>
            <p:cNvPr id="4" name="Picture 3">
              <a:extLst>
                <a:ext uri="{FF2B5EF4-FFF2-40B4-BE49-F238E27FC236}">
                  <a16:creationId xmlns:a16="http://schemas.microsoft.com/office/drawing/2014/main" id="{546A000E-EEF1-422E-ACA5-6A725869C5CF}"/>
                </a:ext>
              </a:extLst>
            </p:cNvPr>
            <p:cNvPicPr>
              <a:picLocks noChangeAspect="1"/>
            </p:cNvPicPr>
            <p:nvPr/>
          </p:nvPicPr>
          <p:blipFill rotWithShape="1">
            <a:blip r:embed="rId3">
              <a:extLst>
                <a:ext uri="{28A0092B-C50C-407E-A947-70E740481C1C}">
                  <a14:useLocalDpi xmlns:a14="http://schemas.microsoft.com/office/drawing/2010/main" val="0"/>
                </a:ext>
              </a:extLst>
            </a:blip>
            <a:srcRect l="30892" t="17937" r="45025" b="757"/>
            <a:stretch/>
          </p:blipFill>
          <p:spPr>
            <a:xfrm>
              <a:off x="868" y="974"/>
              <a:ext cx="3046163" cy="6856055"/>
            </a:xfrm>
            <a:prstGeom prst="rect">
              <a:avLst/>
            </a:prstGeom>
          </p:spPr>
        </p:pic>
        <p:sp>
          <p:nvSpPr>
            <p:cNvPr id="5" name="Rectangle 4">
              <a:extLst>
                <a:ext uri="{FF2B5EF4-FFF2-40B4-BE49-F238E27FC236}">
                  <a16:creationId xmlns:a16="http://schemas.microsoft.com/office/drawing/2014/main" id="{ED6A8F4D-31E0-4DFC-90D1-1D1E6EA510E5}"/>
                </a:ext>
              </a:extLst>
            </p:cNvPr>
            <p:cNvSpPr/>
            <p:nvPr/>
          </p:nvSpPr>
          <p:spPr bwMode="auto">
            <a:xfrm>
              <a:off x="630" y="0"/>
              <a:ext cx="3047325" cy="685605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6" name="Title 1">
              <a:extLst>
                <a:ext uri="{FF2B5EF4-FFF2-40B4-BE49-F238E27FC236}">
                  <a16:creationId xmlns:a16="http://schemas.microsoft.com/office/drawing/2014/main" id="{FBA2C345-92AA-41A6-A1A4-71D7993EFB3E}"/>
                </a:ext>
              </a:extLst>
            </p:cNvPr>
            <p:cNvSpPr txBox="1">
              <a:spLocks/>
            </p:cNvSpPr>
            <p:nvPr/>
          </p:nvSpPr>
          <p:spPr>
            <a:xfrm>
              <a:off x="863" y="2563002"/>
              <a:ext cx="3047568" cy="1643212"/>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Nitrogen </a:t>
              </a:r>
            </a:p>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Fixation</a:t>
              </a:r>
            </a:p>
            <a:p>
              <a:pPr algn="ctr" defTabSz="914016" fontAlgn="base">
                <a:spcAft>
                  <a:spcPct val="0"/>
                </a:spcAft>
                <a:defRPr/>
              </a:pPr>
              <a:endParaRPr lang="en-US" sz="3920" spc="0">
                <a:gradFill>
                  <a:gsLst>
                    <a:gs pos="15970">
                      <a:srgbClr val="FFFFFF"/>
                    </a:gs>
                    <a:gs pos="58000">
                      <a:srgbClr val="FFFFFF"/>
                    </a:gs>
                  </a:gsLst>
                  <a:lin ang="5400000" scaled="0"/>
                </a:gradFill>
                <a:latin typeface="Segoe UI Semilight"/>
              </a:endParaRPr>
            </a:p>
            <a:p>
              <a:pPr algn="ctr" defTabSz="914016" fontAlgn="base">
                <a:spcAft>
                  <a:spcPct val="0"/>
                </a:spcAft>
                <a:defRPr/>
              </a:pPr>
              <a:r>
                <a:rPr lang="en-US" sz="2549" spc="0">
                  <a:gradFill>
                    <a:gsLst>
                      <a:gs pos="15970">
                        <a:srgbClr val="FFFFFF"/>
                      </a:gs>
                      <a:gs pos="58000">
                        <a:srgbClr val="FFFFFF"/>
                      </a:gs>
                    </a:gsLst>
                    <a:lin ang="5400000" scaled="0"/>
                  </a:gradFill>
                  <a:latin typeface="Segoe UI Semilight"/>
                </a:rPr>
                <a:t>cheap fertilizer everywhere</a:t>
              </a:r>
            </a:p>
            <a:p>
              <a:pPr algn="ctr" defTabSz="914016" fontAlgn="base">
                <a:spcAft>
                  <a:spcPct val="0"/>
                </a:spcAft>
                <a:defRPr/>
              </a:pPr>
              <a:endParaRPr lang="en-US" sz="3920" spc="0">
                <a:gradFill>
                  <a:gsLst>
                    <a:gs pos="15970">
                      <a:srgbClr val="FFFFFF"/>
                    </a:gs>
                    <a:gs pos="58000">
                      <a:srgbClr val="FFFFFF"/>
                    </a:gs>
                  </a:gsLst>
                  <a:lin ang="5400000" scaled="0"/>
                </a:gradFill>
                <a:latin typeface="Segoe UI Semilight"/>
              </a:endParaRPr>
            </a:p>
          </p:txBody>
        </p:sp>
      </p:grpSp>
      <p:grpSp>
        <p:nvGrpSpPr>
          <p:cNvPr id="7" name="Group 6">
            <a:extLst>
              <a:ext uri="{FF2B5EF4-FFF2-40B4-BE49-F238E27FC236}">
                <a16:creationId xmlns:a16="http://schemas.microsoft.com/office/drawing/2014/main" id="{3332757A-8CB5-4D52-9CC8-3A992BDFCC09}"/>
              </a:ext>
            </a:extLst>
          </p:cNvPr>
          <p:cNvGrpSpPr/>
          <p:nvPr/>
        </p:nvGrpSpPr>
        <p:grpSpPr>
          <a:xfrm>
            <a:off x="3050577" y="3205"/>
            <a:ext cx="3052297" cy="6857370"/>
            <a:chOff x="3044173" y="-343"/>
            <a:chExt cx="3052297" cy="6857370"/>
          </a:xfrm>
        </p:grpSpPr>
        <p:pic>
          <p:nvPicPr>
            <p:cNvPr id="8" name="Picture 7">
              <a:extLst>
                <a:ext uri="{FF2B5EF4-FFF2-40B4-BE49-F238E27FC236}">
                  <a16:creationId xmlns:a16="http://schemas.microsoft.com/office/drawing/2014/main" id="{79D42254-DA58-46D3-A8C6-9A1981B154B3}"/>
                </a:ext>
              </a:extLst>
            </p:cNvPr>
            <p:cNvPicPr>
              <a:picLocks noChangeAspect="1"/>
            </p:cNvPicPr>
            <p:nvPr/>
          </p:nvPicPr>
          <p:blipFill rotWithShape="1">
            <a:blip r:embed="rId4">
              <a:extLst>
                <a:ext uri="{28A0092B-C50C-407E-A947-70E740481C1C}">
                  <a14:useLocalDpi xmlns:a14="http://schemas.microsoft.com/office/drawing/2010/main" val="0"/>
                </a:ext>
              </a:extLst>
            </a:blip>
            <a:srcRect l="30402" t="527" r="40945" b="2851"/>
            <a:stretch/>
          </p:blipFill>
          <p:spPr>
            <a:xfrm>
              <a:off x="3046797" y="973"/>
              <a:ext cx="3049673" cy="6856054"/>
            </a:xfrm>
            <a:prstGeom prst="rect">
              <a:avLst/>
            </a:prstGeom>
          </p:spPr>
        </p:pic>
        <p:sp>
          <p:nvSpPr>
            <p:cNvPr id="9" name="Rectangle 8">
              <a:extLst>
                <a:ext uri="{FF2B5EF4-FFF2-40B4-BE49-F238E27FC236}">
                  <a16:creationId xmlns:a16="http://schemas.microsoft.com/office/drawing/2014/main" id="{CE7E9261-392F-45CA-BFFE-5139E65C6AF5}"/>
                </a:ext>
              </a:extLst>
            </p:cNvPr>
            <p:cNvSpPr/>
            <p:nvPr/>
          </p:nvSpPr>
          <p:spPr bwMode="auto">
            <a:xfrm>
              <a:off x="3044173" y="-343"/>
              <a:ext cx="3047325" cy="685605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0" name="Title 1">
              <a:extLst>
                <a:ext uri="{FF2B5EF4-FFF2-40B4-BE49-F238E27FC236}">
                  <a16:creationId xmlns:a16="http://schemas.microsoft.com/office/drawing/2014/main" id="{23C8A73F-FFCA-4A22-BFB3-C2BF21B5B8D0}"/>
                </a:ext>
              </a:extLst>
            </p:cNvPr>
            <p:cNvSpPr txBox="1">
              <a:spLocks/>
            </p:cNvSpPr>
            <p:nvPr/>
          </p:nvSpPr>
          <p:spPr>
            <a:xfrm>
              <a:off x="3048430" y="2563002"/>
              <a:ext cx="3047568" cy="1643212"/>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Carbon </a:t>
              </a:r>
            </a:p>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Capture</a:t>
              </a:r>
            </a:p>
            <a:p>
              <a:pPr algn="ctr" defTabSz="914016" fontAlgn="base">
                <a:spcAft>
                  <a:spcPct val="0"/>
                </a:spcAft>
                <a:defRPr/>
              </a:pPr>
              <a:endParaRPr lang="en-US" sz="3920" spc="0">
                <a:gradFill>
                  <a:gsLst>
                    <a:gs pos="15970">
                      <a:srgbClr val="FFFFFF"/>
                    </a:gs>
                    <a:gs pos="58000">
                      <a:srgbClr val="FFFFFF"/>
                    </a:gs>
                  </a:gsLst>
                  <a:lin ang="5400000" scaled="0"/>
                </a:gradFill>
                <a:latin typeface="Segoe UI Semilight"/>
              </a:endParaRPr>
            </a:p>
            <a:p>
              <a:pPr algn="ctr" defTabSz="914016" fontAlgn="base">
                <a:spcAft>
                  <a:spcPct val="0"/>
                </a:spcAft>
                <a:defRPr/>
              </a:pPr>
              <a:r>
                <a:rPr lang="en-US" sz="2549" spc="0">
                  <a:gradFill>
                    <a:gsLst>
                      <a:gs pos="15970">
                        <a:srgbClr val="FFFFFF"/>
                      </a:gs>
                      <a:gs pos="58000">
                        <a:srgbClr val="FFFFFF"/>
                      </a:gs>
                    </a:gsLst>
                    <a:lin ang="5400000" scaled="0"/>
                  </a:gradFill>
                  <a:latin typeface="Segoe UI Semilight"/>
                </a:rPr>
                <a:t>mitigate global warming</a:t>
              </a:r>
            </a:p>
            <a:p>
              <a:pPr algn="ctr" defTabSz="914016" fontAlgn="base">
                <a:spcAft>
                  <a:spcPct val="0"/>
                </a:spcAft>
                <a:defRPr/>
              </a:pPr>
              <a:endParaRPr lang="en-US" sz="3920" spc="0">
                <a:gradFill>
                  <a:gsLst>
                    <a:gs pos="15970">
                      <a:srgbClr val="FFFFFF"/>
                    </a:gs>
                    <a:gs pos="58000">
                      <a:srgbClr val="FFFFFF"/>
                    </a:gs>
                  </a:gsLst>
                  <a:lin ang="5400000" scaled="0"/>
                </a:gradFill>
                <a:latin typeface="Segoe UI Semilight"/>
              </a:endParaRPr>
            </a:p>
          </p:txBody>
        </p:sp>
      </p:grpSp>
      <p:grpSp>
        <p:nvGrpSpPr>
          <p:cNvPr id="11" name="Group 10">
            <a:extLst>
              <a:ext uri="{FF2B5EF4-FFF2-40B4-BE49-F238E27FC236}">
                <a16:creationId xmlns:a16="http://schemas.microsoft.com/office/drawing/2014/main" id="{2BA396EE-7EF4-4341-A5D9-5DDCDD98E640}"/>
              </a:ext>
            </a:extLst>
          </p:cNvPr>
          <p:cNvGrpSpPr/>
          <p:nvPr/>
        </p:nvGrpSpPr>
        <p:grpSpPr>
          <a:xfrm>
            <a:off x="6095370" y="0"/>
            <a:ext cx="3054600" cy="6860575"/>
            <a:chOff x="6088966" y="-3548"/>
            <a:chExt cx="3054600" cy="6860575"/>
          </a:xfrm>
        </p:grpSpPr>
        <p:pic>
          <p:nvPicPr>
            <p:cNvPr id="12" name="Picture 11">
              <a:extLst>
                <a:ext uri="{FF2B5EF4-FFF2-40B4-BE49-F238E27FC236}">
                  <a16:creationId xmlns:a16="http://schemas.microsoft.com/office/drawing/2014/main" id="{6D047A7F-EE7C-4762-8650-6CDDF8EDD7F8}"/>
                </a:ext>
              </a:extLst>
            </p:cNvPr>
            <p:cNvPicPr>
              <a:picLocks noChangeAspect="1"/>
            </p:cNvPicPr>
            <p:nvPr/>
          </p:nvPicPr>
          <p:blipFill rotWithShape="1">
            <a:blip r:embed="rId5">
              <a:extLst>
                <a:ext uri="{28A0092B-C50C-407E-A947-70E740481C1C}">
                  <a14:useLocalDpi xmlns:a14="http://schemas.microsoft.com/office/drawing/2010/main" val="0"/>
                </a:ext>
              </a:extLst>
            </a:blip>
            <a:srcRect l="25812" t="807" r="41148" b="363"/>
            <a:stretch/>
          </p:blipFill>
          <p:spPr>
            <a:xfrm>
              <a:off x="6096237" y="973"/>
              <a:ext cx="3045810" cy="6856054"/>
            </a:xfrm>
            <a:prstGeom prst="rect">
              <a:avLst/>
            </a:prstGeom>
          </p:spPr>
        </p:pic>
        <p:sp>
          <p:nvSpPr>
            <p:cNvPr id="13" name="Rectangle 12">
              <a:extLst>
                <a:ext uri="{FF2B5EF4-FFF2-40B4-BE49-F238E27FC236}">
                  <a16:creationId xmlns:a16="http://schemas.microsoft.com/office/drawing/2014/main" id="{1E02DC89-40DC-4589-9FF8-1A686600E9D3}"/>
                </a:ext>
              </a:extLst>
            </p:cNvPr>
            <p:cNvSpPr/>
            <p:nvPr/>
          </p:nvSpPr>
          <p:spPr bwMode="auto">
            <a:xfrm>
              <a:off x="6088966" y="-3548"/>
              <a:ext cx="3048462" cy="685605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4" name="Title 1">
              <a:extLst>
                <a:ext uri="{FF2B5EF4-FFF2-40B4-BE49-F238E27FC236}">
                  <a16:creationId xmlns:a16="http://schemas.microsoft.com/office/drawing/2014/main" id="{93638284-0CA7-4237-8836-C1971ED726A6}"/>
                </a:ext>
              </a:extLst>
            </p:cNvPr>
            <p:cNvSpPr txBox="1">
              <a:spLocks/>
            </p:cNvSpPr>
            <p:nvPr/>
          </p:nvSpPr>
          <p:spPr>
            <a:xfrm>
              <a:off x="6095998" y="2934923"/>
              <a:ext cx="3047568" cy="1271291"/>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Materials </a:t>
              </a:r>
            </a:p>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Science</a:t>
              </a:r>
            </a:p>
            <a:p>
              <a:pPr algn="ctr" defTabSz="914016" fontAlgn="base">
                <a:spcAft>
                  <a:spcPct val="0"/>
                </a:spcAft>
                <a:defRPr/>
              </a:pPr>
              <a:endParaRPr lang="en-US" sz="2549" spc="0">
                <a:gradFill>
                  <a:gsLst>
                    <a:gs pos="15970">
                      <a:srgbClr val="FFFFFF"/>
                    </a:gs>
                    <a:gs pos="58000">
                      <a:srgbClr val="FFFFFF"/>
                    </a:gs>
                  </a:gsLst>
                  <a:lin ang="5400000" scaled="0"/>
                </a:gradFill>
                <a:latin typeface="Segoe UI Semilight"/>
              </a:endParaRPr>
            </a:p>
            <a:p>
              <a:pPr algn="ctr" defTabSz="914016" fontAlgn="base">
                <a:spcAft>
                  <a:spcPct val="0"/>
                </a:spcAft>
                <a:defRPr/>
              </a:pPr>
              <a:r>
                <a:rPr lang="en-US" sz="2549" spc="0">
                  <a:gradFill>
                    <a:gsLst>
                      <a:gs pos="15970">
                        <a:srgbClr val="FFFFFF"/>
                      </a:gs>
                      <a:gs pos="58000">
                        <a:srgbClr val="FFFFFF"/>
                      </a:gs>
                    </a:gsLst>
                    <a:lin ang="5400000" scaled="0"/>
                  </a:gradFill>
                  <a:latin typeface="Segoe UI Semilight"/>
                </a:rPr>
                <a:t>lossless power lines</a:t>
              </a:r>
            </a:p>
            <a:p>
              <a:pPr algn="ctr" defTabSz="914016" fontAlgn="base">
                <a:spcAft>
                  <a:spcPct val="0"/>
                </a:spcAft>
                <a:defRPr/>
              </a:pPr>
              <a:endParaRPr lang="en-US" sz="2549" spc="0">
                <a:gradFill>
                  <a:gsLst>
                    <a:gs pos="15970">
                      <a:srgbClr val="FFFFFF"/>
                    </a:gs>
                    <a:gs pos="58000">
                      <a:srgbClr val="FFFFFF"/>
                    </a:gs>
                  </a:gsLst>
                  <a:lin ang="5400000" scaled="0"/>
                </a:gradFill>
                <a:latin typeface="Segoe UI Semilight"/>
              </a:endParaRPr>
            </a:p>
            <a:p>
              <a:pPr algn="ctr" defTabSz="914016" fontAlgn="base">
                <a:spcAft>
                  <a:spcPct val="0"/>
                </a:spcAft>
                <a:defRPr/>
              </a:pPr>
              <a:r>
                <a:rPr lang="en-US" sz="2549" spc="0">
                  <a:gradFill>
                    <a:gsLst>
                      <a:gs pos="15970">
                        <a:srgbClr val="FFFFFF"/>
                      </a:gs>
                      <a:gs pos="58000">
                        <a:srgbClr val="FFFFFF"/>
                      </a:gs>
                    </a:gsLst>
                    <a:lin ang="5400000" scaled="0"/>
                  </a:gradFill>
                  <a:latin typeface="Segoe UI Semilight"/>
                </a:rPr>
                <a:t>better batteries</a:t>
              </a:r>
            </a:p>
            <a:p>
              <a:pPr algn="ctr" defTabSz="914016" fontAlgn="base">
                <a:spcAft>
                  <a:spcPct val="0"/>
                </a:spcAft>
                <a:defRPr/>
              </a:pPr>
              <a:endParaRPr lang="en-US" sz="2549" spc="0">
                <a:gradFill>
                  <a:gsLst>
                    <a:gs pos="15970">
                      <a:srgbClr val="FFFFFF"/>
                    </a:gs>
                    <a:gs pos="58000">
                      <a:srgbClr val="FFFFFF"/>
                    </a:gs>
                  </a:gsLst>
                  <a:lin ang="5400000" scaled="0"/>
                </a:gradFill>
                <a:latin typeface="Segoe UI Semilight"/>
              </a:endParaRPr>
            </a:p>
            <a:p>
              <a:pPr algn="ctr" defTabSz="914016" fontAlgn="base">
                <a:spcAft>
                  <a:spcPct val="0"/>
                </a:spcAft>
                <a:defRPr/>
              </a:pPr>
              <a:r>
                <a:rPr lang="en-US" sz="2549" spc="0">
                  <a:gradFill>
                    <a:gsLst>
                      <a:gs pos="15970">
                        <a:srgbClr val="FFFFFF"/>
                      </a:gs>
                      <a:gs pos="58000">
                        <a:srgbClr val="FFFFFF"/>
                      </a:gs>
                    </a:gsLst>
                    <a:lin ang="5400000" scaled="0"/>
                  </a:gradFill>
                  <a:latin typeface="Segoe UI Semilight"/>
                </a:rPr>
                <a:t>smart materials</a:t>
              </a:r>
            </a:p>
          </p:txBody>
        </p:sp>
      </p:grpSp>
      <p:grpSp>
        <p:nvGrpSpPr>
          <p:cNvPr id="15" name="Group 14">
            <a:extLst>
              <a:ext uri="{FF2B5EF4-FFF2-40B4-BE49-F238E27FC236}">
                <a16:creationId xmlns:a16="http://schemas.microsoft.com/office/drawing/2014/main" id="{8731C01F-E6B9-4211-95F9-2422E525A4D9}"/>
              </a:ext>
            </a:extLst>
          </p:cNvPr>
          <p:cNvGrpSpPr/>
          <p:nvPr/>
        </p:nvGrpSpPr>
        <p:grpSpPr>
          <a:xfrm>
            <a:off x="9144809" y="4521"/>
            <a:ext cx="3052728" cy="6860575"/>
            <a:chOff x="9138405" y="973"/>
            <a:chExt cx="3052728" cy="6860575"/>
          </a:xfrm>
        </p:grpSpPr>
        <p:pic>
          <p:nvPicPr>
            <p:cNvPr id="16" name="Picture 15">
              <a:extLst>
                <a:ext uri="{FF2B5EF4-FFF2-40B4-BE49-F238E27FC236}">
                  <a16:creationId xmlns:a16="http://schemas.microsoft.com/office/drawing/2014/main" id="{65DCA879-CC3E-48EA-A7C4-DF7AB8DC41F1}"/>
                </a:ext>
              </a:extLst>
            </p:cNvPr>
            <p:cNvPicPr>
              <a:picLocks noChangeAspect="1"/>
            </p:cNvPicPr>
            <p:nvPr/>
          </p:nvPicPr>
          <p:blipFill rotWithShape="1">
            <a:blip r:embed="rId6">
              <a:extLst>
                <a:ext uri="{28A0092B-C50C-407E-A947-70E740481C1C}">
                  <a14:useLocalDpi xmlns:a14="http://schemas.microsoft.com/office/drawing/2010/main" val="0"/>
                </a:ext>
              </a:extLst>
            </a:blip>
            <a:srcRect l="42921" t="888" r="28060" b="888"/>
            <a:stretch/>
          </p:blipFill>
          <p:spPr>
            <a:xfrm>
              <a:off x="9141814" y="973"/>
              <a:ext cx="3044073" cy="6856677"/>
            </a:xfrm>
            <a:prstGeom prst="rect">
              <a:avLst/>
            </a:prstGeom>
          </p:spPr>
        </p:pic>
        <p:sp>
          <p:nvSpPr>
            <p:cNvPr id="17" name="Rectangle 16">
              <a:extLst>
                <a:ext uri="{FF2B5EF4-FFF2-40B4-BE49-F238E27FC236}">
                  <a16:creationId xmlns:a16="http://schemas.microsoft.com/office/drawing/2014/main" id="{DC80088F-FE4B-421E-BF89-3C3E9701E85B}"/>
                </a:ext>
              </a:extLst>
            </p:cNvPr>
            <p:cNvSpPr/>
            <p:nvPr/>
          </p:nvSpPr>
          <p:spPr bwMode="auto">
            <a:xfrm>
              <a:off x="9138405" y="5496"/>
              <a:ext cx="3050245" cy="6856052"/>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8" name="Title 1">
              <a:extLst>
                <a:ext uri="{FF2B5EF4-FFF2-40B4-BE49-F238E27FC236}">
                  <a16:creationId xmlns:a16="http://schemas.microsoft.com/office/drawing/2014/main" id="{6D9D4D29-92F9-45DA-B4A2-6914A8D2F0BE}"/>
                </a:ext>
              </a:extLst>
            </p:cNvPr>
            <p:cNvSpPr txBox="1">
              <a:spLocks/>
            </p:cNvSpPr>
            <p:nvPr/>
          </p:nvSpPr>
          <p:spPr>
            <a:xfrm>
              <a:off x="9143565" y="1668359"/>
              <a:ext cx="3047568" cy="1643212"/>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fontAlgn="base">
                <a:spcAft>
                  <a:spcPct val="0"/>
                </a:spcAft>
                <a:defRPr/>
              </a:pPr>
              <a:r>
                <a:rPr lang="en-US" sz="3920" spc="0">
                  <a:gradFill>
                    <a:gsLst>
                      <a:gs pos="15970">
                        <a:srgbClr val="FFFFFF"/>
                      </a:gs>
                      <a:gs pos="58000">
                        <a:srgbClr val="FFFFFF"/>
                      </a:gs>
                    </a:gsLst>
                    <a:lin ang="5400000" scaled="0"/>
                  </a:gradFill>
                  <a:latin typeface="Segoe UI Semilight"/>
                </a:rPr>
                <a:t>Machine learning</a:t>
              </a:r>
            </a:p>
          </p:txBody>
        </p:sp>
      </p:grpSp>
      <p:sp>
        <p:nvSpPr>
          <p:cNvPr id="19" name="Rectangle 18">
            <a:extLst>
              <a:ext uri="{FF2B5EF4-FFF2-40B4-BE49-F238E27FC236}">
                <a16:creationId xmlns:a16="http://schemas.microsoft.com/office/drawing/2014/main" id="{4055655F-0E53-4591-ABF2-D7EEFD0B55C2}"/>
              </a:ext>
            </a:extLst>
          </p:cNvPr>
          <p:cNvSpPr/>
          <p:nvPr/>
        </p:nvSpPr>
        <p:spPr>
          <a:xfrm>
            <a:off x="2398150" y="598740"/>
            <a:ext cx="7408503" cy="755913"/>
          </a:xfrm>
          <a:prstGeom prst="rect">
            <a:avLst/>
          </a:prstGeom>
        </p:spPr>
        <p:txBody>
          <a:bodyPr wrap="none">
            <a:spAutoFit/>
          </a:bodyPr>
          <a:lstStyle/>
          <a:p>
            <a:pPr algn="ctr" defTabSz="914192"/>
            <a:r>
              <a:rPr lang="en-US" sz="4312">
                <a:solidFill>
                  <a:srgbClr val="FFFFFF"/>
                </a:solidFill>
                <a:latin typeface="Segoe UI Semilight"/>
              </a:rPr>
              <a:t>Imagine the quantum future…</a:t>
            </a:r>
          </a:p>
        </p:txBody>
      </p:sp>
    </p:spTree>
    <p:extLst>
      <p:ext uri="{BB962C8B-B14F-4D97-AF65-F5344CB8AC3E}">
        <p14:creationId xmlns:p14="http://schemas.microsoft.com/office/powerpoint/2010/main" val="67844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8" name="TextBox 7">
            <a:extLst>
              <a:ext uri="{FF2B5EF4-FFF2-40B4-BE49-F238E27FC236}">
                <a16:creationId xmlns:a16="http://schemas.microsoft.com/office/drawing/2014/main" id="{571C6094-122A-464D-BDD4-A3774E36C185}"/>
              </a:ext>
            </a:extLst>
          </p:cNvPr>
          <p:cNvSpPr txBox="1"/>
          <p:nvPr/>
        </p:nvSpPr>
        <p:spPr>
          <a:xfrm>
            <a:off x="839395" y="2661447"/>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9" name="TextBox 8">
            <a:extLst>
              <a:ext uri="{FF2B5EF4-FFF2-40B4-BE49-F238E27FC236}">
                <a16:creationId xmlns:a16="http://schemas.microsoft.com/office/drawing/2014/main" id="{720190EF-DD1D-426B-A03C-0B7C49DD90EA}"/>
              </a:ext>
            </a:extLst>
          </p:cNvPr>
          <p:cNvSpPr txBox="1"/>
          <p:nvPr/>
        </p:nvSpPr>
        <p:spPr>
          <a:xfrm>
            <a:off x="816284" y="4130000"/>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10" name="TextBox 9">
            <a:extLst>
              <a:ext uri="{FF2B5EF4-FFF2-40B4-BE49-F238E27FC236}">
                <a16:creationId xmlns:a16="http://schemas.microsoft.com/office/drawing/2014/main" id="{172287D5-5581-4849-A9C7-7317401AD907}"/>
              </a:ext>
            </a:extLst>
          </p:cNvPr>
          <p:cNvSpPr txBox="1"/>
          <p:nvPr/>
        </p:nvSpPr>
        <p:spPr>
          <a:xfrm>
            <a:off x="790248" y="1313732"/>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l-GR" sz="4000" i="1">
                <a:latin typeface="+mj-lt"/>
              </a:rPr>
              <a:t>ψ</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36" name="Straight Connector 35">
            <a:extLst>
              <a:ext uri="{FF2B5EF4-FFF2-40B4-BE49-F238E27FC236}">
                <a16:creationId xmlns:a16="http://schemas.microsoft.com/office/drawing/2014/main" id="{8F01A39B-8D4E-428A-91B1-BEDA15FCC888}"/>
              </a:ext>
            </a:extLst>
          </p:cNvPr>
          <p:cNvCxnSpPr>
            <a:cxnSpLocks/>
          </p:cNvCxnSpPr>
          <p:nvPr/>
        </p:nvCxnSpPr>
        <p:spPr>
          <a:xfrm flipV="1">
            <a:off x="4773287" y="168696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6EA6B179-5B1A-4269-86CF-3138BAD59200}"/>
              </a:ext>
            </a:extLst>
          </p:cNvPr>
          <p:cNvSpPr txBox="1"/>
          <p:nvPr/>
        </p:nvSpPr>
        <p:spPr>
          <a:xfrm>
            <a:off x="5172223" y="1373035"/>
            <a:ext cx="618491"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M</a:t>
            </a:r>
          </a:p>
        </p:txBody>
      </p:sp>
      <p:cxnSp>
        <p:nvCxnSpPr>
          <p:cNvPr id="38" name="Straight Connector 37">
            <a:extLst>
              <a:ext uri="{FF2B5EF4-FFF2-40B4-BE49-F238E27FC236}">
                <a16:creationId xmlns:a16="http://schemas.microsoft.com/office/drawing/2014/main" id="{E2AD136D-C1F5-4A5A-B56B-4D91698DF4E1}"/>
              </a:ext>
            </a:extLst>
          </p:cNvPr>
          <p:cNvCxnSpPr>
            <a:cxnSpLocks/>
          </p:cNvCxnSpPr>
          <p:nvPr/>
        </p:nvCxnSpPr>
        <p:spPr>
          <a:xfrm flipV="1">
            <a:off x="4773287" y="319940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745CF84A-25E1-4E0B-9C65-9A498E5D7685}"/>
              </a:ext>
            </a:extLst>
          </p:cNvPr>
          <p:cNvSpPr txBox="1"/>
          <p:nvPr/>
        </p:nvSpPr>
        <p:spPr>
          <a:xfrm>
            <a:off x="5172224" y="2885476"/>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M</a:t>
            </a:r>
          </a:p>
        </p:txBody>
      </p:sp>
      <p:sp>
        <p:nvSpPr>
          <p:cNvPr id="41" name="TextBox 40">
            <a:extLst>
              <a:ext uri="{FF2B5EF4-FFF2-40B4-BE49-F238E27FC236}">
                <a16:creationId xmlns:a16="http://schemas.microsoft.com/office/drawing/2014/main" id="{C30AC9B3-20D9-4C0A-B971-997AA65E6110}"/>
              </a:ext>
            </a:extLst>
          </p:cNvPr>
          <p:cNvSpPr txBox="1"/>
          <p:nvPr/>
        </p:nvSpPr>
        <p:spPr>
          <a:xfrm>
            <a:off x="538248" y="5677399"/>
            <a:ext cx="118536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2: Measure the first two qubits (mine, message)</a:t>
            </a:r>
          </a:p>
        </p:txBody>
      </p:sp>
      <p:cxnSp>
        <p:nvCxnSpPr>
          <p:cNvPr id="35" name="Straight Connector 34">
            <a:extLst>
              <a:ext uri="{FF2B5EF4-FFF2-40B4-BE49-F238E27FC236}">
                <a16:creationId xmlns:a16="http://schemas.microsoft.com/office/drawing/2014/main" id="{04ADEDD4-5A51-4D40-B8E3-6A4CD459CB49}"/>
              </a:ext>
            </a:extLst>
          </p:cNvPr>
          <p:cNvCxnSpPr>
            <a:cxnSpLocks/>
          </p:cNvCxnSpPr>
          <p:nvPr/>
        </p:nvCxnSpPr>
        <p:spPr>
          <a:xfrm flipV="1">
            <a:off x="3440544" y="320045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07B64D1F-9604-4058-AE2E-6836A05F1F0F}"/>
              </a:ext>
            </a:extLst>
          </p:cNvPr>
          <p:cNvCxnSpPr>
            <a:cxnSpLocks/>
          </p:cNvCxnSpPr>
          <p:nvPr/>
        </p:nvCxnSpPr>
        <p:spPr>
          <a:xfrm flipV="1">
            <a:off x="3440544" y="168696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C4A922F1-4AC7-48BE-AE26-B58C18690782}"/>
              </a:ext>
            </a:extLst>
          </p:cNvPr>
          <p:cNvSpPr txBox="1"/>
          <p:nvPr/>
        </p:nvSpPr>
        <p:spPr>
          <a:xfrm>
            <a:off x="3839481" y="1373035"/>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cxnSp>
        <p:nvCxnSpPr>
          <p:cNvPr id="44" name="Straight Connector 43">
            <a:extLst>
              <a:ext uri="{FF2B5EF4-FFF2-40B4-BE49-F238E27FC236}">
                <a16:creationId xmlns:a16="http://schemas.microsoft.com/office/drawing/2014/main" id="{0952E2F2-9783-44CB-B647-01BF2947747A}"/>
              </a:ext>
            </a:extLst>
          </p:cNvPr>
          <p:cNvCxnSpPr>
            <a:cxnSpLocks/>
          </p:cNvCxnSpPr>
          <p:nvPr/>
        </p:nvCxnSpPr>
        <p:spPr>
          <a:xfrm flipV="1">
            <a:off x="2130913" y="320150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22FCF9B9-1152-43E8-BCFA-3D5E9C36F82D}"/>
              </a:ext>
            </a:extLst>
          </p:cNvPr>
          <p:cNvCxnSpPr>
            <a:cxnSpLocks/>
          </p:cNvCxnSpPr>
          <p:nvPr/>
        </p:nvCxnSpPr>
        <p:spPr>
          <a:xfrm flipV="1">
            <a:off x="2130912" y="168801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46" name="Oval 45">
            <a:extLst>
              <a:ext uri="{FF2B5EF4-FFF2-40B4-BE49-F238E27FC236}">
                <a16:creationId xmlns:a16="http://schemas.microsoft.com/office/drawing/2014/main" id="{30EB63D6-D6CA-4E7E-9B59-12A55F16C795}"/>
              </a:ext>
            </a:extLst>
          </p:cNvPr>
          <p:cNvSpPr/>
          <p:nvPr/>
        </p:nvSpPr>
        <p:spPr bwMode="auto">
          <a:xfrm>
            <a:off x="2597135" y="1512653"/>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E3478499-47A5-48D4-A969-3798E481B912}"/>
              </a:ext>
            </a:extLst>
          </p:cNvPr>
          <p:cNvSpPr/>
          <p:nvPr/>
        </p:nvSpPr>
        <p:spPr bwMode="auto">
          <a:xfrm>
            <a:off x="2597134" y="3025096"/>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9E49DFA8-9932-4D37-AA7B-D2A2D6C1ADCD}"/>
              </a:ext>
            </a:extLst>
          </p:cNvPr>
          <p:cNvCxnSpPr>
            <a:cxnSpLocks/>
            <a:endCxn id="47" idx="4"/>
          </p:cNvCxnSpPr>
          <p:nvPr/>
        </p:nvCxnSpPr>
        <p:spPr>
          <a:xfrm>
            <a:off x="2778761" y="1688017"/>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2145F80-DA20-4790-A995-7D88A9770933}"/>
              </a:ext>
            </a:extLst>
          </p:cNvPr>
          <p:cNvCxnSpPr>
            <a:cxnSpLocks/>
          </p:cNvCxnSpPr>
          <p:nvPr/>
        </p:nvCxnSpPr>
        <p:spPr>
          <a:xfrm flipV="1">
            <a:off x="3462709" y="4712901"/>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18C8A75B-16D8-4E02-9204-45091A1D5652}"/>
              </a:ext>
            </a:extLst>
          </p:cNvPr>
          <p:cNvCxnSpPr>
            <a:cxnSpLocks/>
          </p:cNvCxnSpPr>
          <p:nvPr/>
        </p:nvCxnSpPr>
        <p:spPr>
          <a:xfrm flipV="1">
            <a:off x="2152133" y="4712901"/>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63517966-AA8D-4588-837C-A3BDFF286642}"/>
              </a:ext>
            </a:extLst>
          </p:cNvPr>
          <p:cNvCxnSpPr>
            <a:cxnSpLocks/>
          </p:cNvCxnSpPr>
          <p:nvPr/>
        </p:nvCxnSpPr>
        <p:spPr>
          <a:xfrm flipV="1">
            <a:off x="4780573" y="4710800"/>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pic>
        <p:nvPicPr>
          <p:cNvPr id="52" name="Picture 51">
            <a:extLst>
              <a:ext uri="{FF2B5EF4-FFF2-40B4-BE49-F238E27FC236}">
                <a16:creationId xmlns:a16="http://schemas.microsoft.com/office/drawing/2014/main" id="{C4521CA1-F615-434A-A320-D953EC59B965}"/>
              </a:ext>
            </a:extLst>
          </p:cNvPr>
          <p:cNvPicPr>
            <a:picLocks noChangeAspect="1"/>
          </p:cNvPicPr>
          <p:nvPr/>
        </p:nvPicPr>
        <p:blipFill rotWithShape="1">
          <a:blip r:embed="rId3"/>
          <a:srcRect r="15089" b="-8703"/>
          <a:stretch/>
        </p:blipFill>
        <p:spPr>
          <a:xfrm rot="5400000">
            <a:off x="1409641" y="3676087"/>
            <a:ext cx="1501217" cy="444014"/>
          </a:xfrm>
          <a:prstGeom prst="rect">
            <a:avLst/>
          </a:prstGeom>
        </p:spPr>
      </p:pic>
    </p:spTree>
    <p:extLst>
      <p:ext uri="{BB962C8B-B14F-4D97-AF65-F5344CB8AC3E}">
        <p14:creationId xmlns:p14="http://schemas.microsoft.com/office/powerpoint/2010/main" val="2476241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3" grpId="0" animBg="1"/>
      <p:bldP spid="46"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608121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3: Interpret the result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3CA819-E720-431B-BE42-9A43B53ACE34}"/>
                  </a:ext>
                </a:extLst>
              </p:cNvPr>
              <p:cNvSpPr/>
              <p:nvPr/>
            </p:nvSpPr>
            <p:spPr>
              <a:xfrm>
                <a:off x="93517" y="1336108"/>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a:latin typeface="Cambria Math" panose="02040503050406030204" pitchFamily="18" charset="0"/>
                            </a:rPr>
                            <m:t>|00〉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35" name="Rectangle 34">
                <a:extLst>
                  <a:ext uri="{FF2B5EF4-FFF2-40B4-BE49-F238E27FC236}">
                    <a16:creationId xmlns:a16="http://schemas.microsoft.com/office/drawing/2014/main" id="{393CA819-E720-431B-BE42-9A43B53ACE34}"/>
                  </a:ext>
                </a:extLst>
              </p:cNvPr>
              <p:cNvSpPr>
                <a:spLocks noRot="1" noChangeAspect="1" noMove="1" noResize="1" noEditPoints="1" noAdjustHandles="1" noChangeArrowheads="1" noChangeShapeType="1" noTextEdit="1"/>
              </p:cNvSpPr>
              <p:nvPr/>
            </p:nvSpPr>
            <p:spPr>
              <a:xfrm>
                <a:off x="93517" y="1336108"/>
                <a:ext cx="12004965" cy="139935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83375A-8E7B-43B6-AE37-1B8852A26260}"/>
                  </a:ext>
                </a:extLst>
              </p:cNvPr>
              <p:cNvSpPr/>
              <p:nvPr/>
            </p:nvSpPr>
            <p:spPr>
              <a:xfrm>
                <a:off x="93517" y="1336107"/>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rgbClr val="00B0F0"/>
                              </a:solidFill>
                              <a:latin typeface="Cambria Math" panose="02040503050406030204" pitchFamily="18" charset="0"/>
                            </a:rPr>
                            <m:t>|00〉</m:t>
                          </m:r>
                          <m:d>
                            <m:dPr>
                              <m:ctrlPr>
                                <a:rPr lang="en-US" sz="2400" i="1">
                                  <a:solidFill>
                                    <a:srgbClr val="00B0F0"/>
                                  </a:solidFill>
                                  <a:latin typeface="Cambria Math" panose="02040503050406030204" pitchFamily="18" charset="0"/>
                                </a:rPr>
                              </m:ctrlPr>
                            </m:dPr>
                            <m:e>
                              <m:r>
                                <a:rPr lang="en-US" sz="2400" i="1">
                                  <a:solidFill>
                                    <a:srgbClr val="00B0F0"/>
                                  </a:solidFill>
                                  <a:latin typeface="Cambria Math" panose="02040503050406030204" pitchFamily="18" charset="0"/>
                                </a:rPr>
                                <m:t>𝛼</m:t>
                              </m:r>
                              <m:d>
                                <m:dPr>
                                  <m:begChr m:val="|"/>
                                  <m:endChr m:val="〉"/>
                                  <m:ctrlPr>
                                    <a:rPr lang="en-US" sz="2400" i="1">
                                      <a:solidFill>
                                        <a:srgbClr val="00B0F0"/>
                                      </a:solidFill>
                                      <a:latin typeface="Cambria Math" panose="02040503050406030204" pitchFamily="18" charset="0"/>
                                    </a:rPr>
                                  </m:ctrlPr>
                                </m:dPr>
                                <m:e>
                                  <m:r>
                                    <a:rPr lang="en-US" sz="2400">
                                      <a:solidFill>
                                        <a:srgbClr val="00B0F0"/>
                                      </a:solidFill>
                                      <a:latin typeface="Cambria Math" panose="02040503050406030204" pitchFamily="18" charset="0"/>
                                    </a:rPr>
                                    <m:t>0</m:t>
                                  </m:r>
                                </m:e>
                              </m:d>
                              <m:r>
                                <a:rPr lang="en-US" sz="2400" i="1">
                                  <a:solidFill>
                                    <a:srgbClr val="00B0F0"/>
                                  </a:solidFill>
                                  <a:latin typeface="Cambria Math" panose="02040503050406030204" pitchFamily="18" charset="0"/>
                                </a:rPr>
                                <m:t>+</m:t>
                              </m:r>
                              <m:r>
                                <a:rPr lang="en-US" sz="2400" i="1">
                                  <a:solidFill>
                                    <a:srgbClr val="00B0F0"/>
                                  </a:solidFill>
                                  <a:latin typeface="Cambria Math" panose="02040503050406030204" pitchFamily="18" charset="0"/>
                                </a:rPr>
                                <m:t>𝛽</m:t>
                              </m:r>
                              <m:r>
                                <a:rPr lang="en-US" sz="2400">
                                  <a:solidFill>
                                    <a:srgbClr val="00B0F0"/>
                                  </a:solidFill>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6" name="Rectangle 5">
                <a:extLst>
                  <a:ext uri="{FF2B5EF4-FFF2-40B4-BE49-F238E27FC236}">
                    <a16:creationId xmlns:a16="http://schemas.microsoft.com/office/drawing/2014/main" id="{7D83375A-8E7B-43B6-AE37-1B8852A26260}"/>
                  </a:ext>
                </a:extLst>
              </p:cNvPr>
              <p:cNvSpPr>
                <a:spLocks noRot="1" noChangeAspect="1" noMove="1" noResize="1" noEditPoints="1" noAdjustHandles="1" noChangeArrowheads="1" noChangeShapeType="1" noTextEdit="1"/>
              </p:cNvSpPr>
              <p:nvPr/>
            </p:nvSpPr>
            <p:spPr>
              <a:xfrm>
                <a:off x="93517" y="1336107"/>
                <a:ext cx="12004965" cy="1399357"/>
              </a:xfrm>
              <a:prstGeom prst="rect">
                <a:avLst/>
              </a:prstGeom>
              <a:blipFill>
                <a:blip r:embed="rId4"/>
                <a:stretch>
                  <a:fillRect/>
                </a:stretch>
              </a:blipFill>
            </p:spPr>
            <p:txBody>
              <a:bodyPr/>
              <a:lstStyle/>
              <a:p>
                <a:r>
                  <a:rPr lang="en-GB">
                    <a:noFill/>
                  </a:rPr>
                  <a:t> </a:t>
                </a:r>
              </a:p>
            </p:txBody>
          </p:sp>
        </mc:Fallback>
      </mc:AlternateContent>
      <p:cxnSp>
        <p:nvCxnSpPr>
          <p:cNvPr id="4" name="Straight Connector 3">
            <a:extLst>
              <a:ext uri="{FF2B5EF4-FFF2-40B4-BE49-F238E27FC236}">
                <a16:creationId xmlns:a16="http://schemas.microsoft.com/office/drawing/2014/main" id="{F73779D9-4365-4C73-879E-2F8D38AD6908}"/>
              </a:ext>
            </a:extLst>
          </p:cNvPr>
          <p:cNvCxnSpPr>
            <a:cxnSpLocks/>
          </p:cNvCxnSpPr>
          <p:nvPr/>
        </p:nvCxnSpPr>
        <p:spPr>
          <a:xfrm>
            <a:off x="1095983" y="2035785"/>
            <a:ext cx="2224391" cy="0"/>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976F7E9F-8A27-4E20-865E-3CE2E5BD667A}"/>
              </a:ext>
            </a:extLst>
          </p:cNvPr>
          <p:cNvCxnSpPr>
            <a:cxnSpLocks/>
          </p:cNvCxnSpPr>
          <p:nvPr/>
        </p:nvCxnSpPr>
        <p:spPr>
          <a:xfrm>
            <a:off x="2143328" y="2035785"/>
            <a:ext cx="0" cy="1576419"/>
          </a:xfrm>
          <a:prstGeom prst="line">
            <a:avLst/>
          </a:prstGeom>
          <a:ln w="76200">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D3E4F32F-F649-4224-9DBD-EE6DD42AED22}"/>
              </a:ext>
            </a:extLst>
          </p:cNvPr>
          <p:cNvCxnSpPr>
            <a:cxnSpLocks/>
          </p:cNvCxnSpPr>
          <p:nvPr/>
        </p:nvCxnSpPr>
        <p:spPr>
          <a:xfrm>
            <a:off x="2107448" y="3573385"/>
            <a:ext cx="2224391" cy="0"/>
          </a:xfrm>
          <a:prstGeom prst="line">
            <a:avLst/>
          </a:prstGeom>
          <a:ln w="76200">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3" name="Rectangle 12">
            <a:extLst>
              <a:ext uri="{FF2B5EF4-FFF2-40B4-BE49-F238E27FC236}">
                <a16:creationId xmlns:a16="http://schemas.microsoft.com/office/drawing/2014/main" id="{B4DCEFAB-D834-4004-8461-3298C3143EC3}"/>
              </a:ext>
            </a:extLst>
          </p:cNvPr>
          <p:cNvSpPr/>
          <p:nvPr/>
        </p:nvSpPr>
        <p:spPr>
          <a:xfrm>
            <a:off x="4699748" y="3057308"/>
            <a:ext cx="5053492" cy="923330"/>
          </a:xfrm>
          <a:prstGeom prst="rect">
            <a:avLst/>
          </a:prstGeom>
        </p:spPr>
        <p:txBody>
          <a:bodyPr wrap="square">
            <a:spAutoFit/>
          </a:bodyPr>
          <a:lstStyle/>
          <a:p>
            <a:r>
              <a:rPr lang="en-US" sz="5400">
                <a:solidFill>
                  <a:srgbClr val="00B0F0"/>
                </a:solidFill>
                <a:latin typeface="Cambria Math" panose="02040503050406030204" pitchFamily="18" charset="0"/>
              </a:rPr>
              <a:t>|00〉(𝛼|0〉+𝛽|1〉)</a:t>
            </a:r>
            <a:endParaRPr lang="en-US" sz="5400"/>
          </a:p>
        </p:txBody>
      </p:sp>
      <p:sp>
        <p:nvSpPr>
          <p:cNvPr id="14" name="Rectangle 13">
            <a:extLst>
              <a:ext uri="{FF2B5EF4-FFF2-40B4-BE49-F238E27FC236}">
                <a16:creationId xmlns:a16="http://schemas.microsoft.com/office/drawing/2014/main" id="{58EFDCF1-2F1C-4E00-BF0B-256DC94ED3F6}"/>
              </a:ext>
            </a:extLst>
          </p:cNvPr>
          <p:cNvSpPr/>
          <p:nvPr/>
        </p:nvSpPr>
        <p:spPr>
          <a:xfrm>
            <a:off x="4699748" y="3057308"/>
            <a:ext cx="5053492" cy="923330"/>
          </a:xfrm>
          <a:prstGeom prst="rect">
            <a:avLst/>
          </a:prstGeom>
        </p:spPr>
        <p:txBody>
          <a:bodyPr wrap="square">
            <a:spAutoFit/>
          </a:bodyPr>
          <a:lstStyle/>
          <a:p>
            <a:r>
              <a:rPr lang="en-US" sz="5400">
                <a:latin typeface="Cambria Math" panose="02040503050406030204" pitchFamily="18" charset="0"/>
              </a:rPr>
              <a:t>|00〉</a:t>
            </a:r>
            <a:r>
              <a:rPr lang="en-US" sz="5400">
                <a:solidFill>
                  <a:srgbClr val="00B0F0"/>
                </a:solidFill>
                <a:latin typeface="Cambria Math" panose="02040503050406030204" pitchFamily="18" charset="0"/>
              </a:rPr>
              <a:t>(𝛼|0〉+𝛽|1〉)</a:t>
            </a:r>
            <a:endParaRPr lang="en-US" sz="5400"/>
          </a:p>
        </p:txBody>
      </p:sp>
      <p:cxnSp>
        <p:nvCxnSpPr>
          <p:cNvPr id="16" name="Straight Connector 15">
            <a:extLst>
              <a:ext uri="{FF2B5EF4-FFF2-40B4-BE49-F238E27FC236}">
                <a16:creationId xmlns:a16="http://schemas.microsoft.com/office/drawing/2014/main" id="{839670BD-F63E-46DE-ADC7-5DE02A202D75}"/>
              </a:ext>
            </a:extLst>
          </p:cNvPr>
          <p:cNvCxnSpPr>
            <a:cxnSpLocks/>
          </p:cNvCxnSpPr>
          <p:nvPr/>
        </p:nvCxnSpPr>
        <p:spPr>
          <a:xfrm flipV="1">
            <a:off x="4895472" y="3937064"/>
            <a:ext cx="248028"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1BBAFD2-A072-463B-A424-2E4F3103C04C}"/>
              </a:ext>
            </a:extLst>
          </p:cNvPr>
          <p:cNvCxnSpPr>
            <a:cxnSpLocks/>
          </p:cNvCxnSpPr>
          <p:nvPr/>
        </p:nvCxnSpPr>
        <p:spPr>
          <a:xfrm flipH="1" flipV="1">
            <a:off x="5614146" y="3980638"/>
            <a:ext cx="174813"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393B016C-1A38-4E32-A810-7081019B9CCA}"/>
              </a:ext>
            </a:extLst>
          </p:cNvPr>
          <p:cNvCxnSpPr>
            <a:cxnSpLocks/>
          </p:cNvCxnSpPr>
          <p:nvPr/>
        </p:nvCxnSpPr>
        <p:spPr>
          <a:xfrm>
            <a:off x="6230519" y="4124562"/>
            <a:ext cx="3182422" cy="0"/>
          </a:xfrm>
          <a:prstGeom prst="line">
            <a:avLst/>
          </a:prstGeom>
          <a:ln w="76200">
            <a:solidFill>
              <a:schemeClr val="accent5">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7353171C-A422-4C74-A192-7B7A0C02E66D}"/>
              </a:ext>
            </a:extLst>
          </p:cNvPr>
          <p:cNvSpPr/>
          <p:nvPr/>
        </p:nvSpPr>
        <p:spPr>
          <a:xfrm>
            <a:off x="7128248" y="4617016"/>
            <a:ext cx="4162672" cy="707886"/>
          </a:xfrm>
          <a:prstGeom prst="rect">
            <a:avLst/>
          </a:prstGeom>
        </p:spPr>
        <p:txBody>
          <a:bodyPr wrap="square">
            <a:spAutoFit/>
          </a:bodyPr>
          <a:lstStyle/>
          <a:p>
            <a:r>
              <a:rPr lang="en-US" sz="4000"/>
              <a:t>|</a:t>
            </a:r>
            <a:r>
              <a:rPr lang="el-GR" sz="4000" i="1"/>
              <a:t>ψ</a:t>
            </a:r>
            <a:r>
              <a:rPr lang="en-US" sz="4000"/>
              <a:t>〉</a:t>
            </a:r>
            <a:r>
              <a:rPr lang="en-US" sz="4000" i="1"/>
              <a:t> = </a:t>
            </a:r>
            <a:r>
              <a:rPr lang="el-GR" sz="4000" i="1"/>
              <a:t>α</a:t>
            </a:r>
            <a:r>
              <a:rPr lang="en-US" sz="4000"/>
              <a:t> |0〉 + </a:t>
            </a:r>
            <a:r>
              <a:rPr lang="el-GR" sz="4000" i="1"/>
              <a:t>β</a:t>
            </a:r>
            <a:r>
              <a:rPr lang="en-US" sz="4000"/>
              <a:t> |1〉</a:t>
            </a:r>
          </a:p>
        </p:txBody>
      </p:sp>
    </p:spTree>
    <p:extLst>
      <p:ext uri="{BB962C8B-B14F-4D97-AF65-F5344CB8AC3E}">
        <p14:creationId xmlns:p14="http://schemas.microsoft.com/office/powerpoint/2010/main" val="20841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fade">
                                      <p:cBhvr>
                                        <p:cTn id="52"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608121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3: Interpret the result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3CA819-E720-431B-BE42-9A43B53ACE34}"/>
                  </a:ext>
                </a:extLst>
              </p:cNvPr>
              <p:cNvSpPr/>
              <p:nvPr/>
            </p:nvSpPr>
            <p:spPr>
              <a:xfrm>
                <a:off x="93517" y="1336108"/>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a:latin typeface="Cambria Math" panose="02040503050406030204" pitchFamily="18" charset="0"/>
                            </a:rPr>
                            <m:t>|00〉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35" name="Rectangle 34">
                <a:extLst>
                  <a:ext uri="{FF2B5EF4-FFF2-40B4-BE49-F238E27FC236}">
                    <a16:creationId xmlns:a16="http://schemas.microsoft.com/office/drawing/2014/main" id="{393CA819-E720-431B-BE42-9A43B53ACE34}"/>
                  </a:ext>
                </a:extLst>
              </p:cNvPr>
              <p:cNvSpPr>
                <a:spLocks noRot="1" noChangeAspect="1" noMove="1" noResize="1" noEditPoints="1" noAdjustHandles="1" noChangeArrowheads="1" noChangeShapeType="1" noTextEdit="1"/>
              </p:cNvSpPr>
              <p:nvPr/>
            </p:nvSpPr>
            <p:spPr>
              <a:xfrm>
                <a:off x="93517" y="1336108"/>
                <a:ext cx="12004965" cy="139935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83375A-8E7B-43B6-AE37-1B8852A26260}"/>
                  </a:ext>
                </a:extLst>
              </p:cNvPr>
              <p:cNvSpPr/>
              <p:nvPr/>
            </p:nvSpPr>
            <p:spPr>
              <a:xfrm>
                <a:off x="93517" y="1336107"/>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1"/>
                              </a:solidFill>
                              <a:latin typeface="Cambria Math" panose="02040503050406030204" pitchFamily="18" charset="0"/>
                            </a:rPr>
                            <m:t>|00〉</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0</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|1〉</m:t>
                              </m:r>
                            </m:e>
                          </m:d>
                          <m:r>
                            <a:rPr lang="en-US" sz="2400" i="1">
                              <a:latin typeface="Cambria Math" panose="02040503050406030204" pitchFamily="18" charset="0"/>
                            </a:rPr>
                            <m:t>+</m:t>
                          </m:r>
                          <m:r>
                            <a:rPr lang="en-US" sz="2400" smtClean="0">
                              <a:solidFill>
                                <a:srgbClr val="00B0F0"/>
                              </a:solidFill>
                              <a:latin typeface="Cambria Math" panose="02040503050406030204" pitchFamily="18" charset="0"/>
                            </a:rPr>
                            <m:t>|01〉</m:t>
                          </m:r>
                          <m:d>
                            <m:dPr>
                              <m:ctrlPr>
                                <a:rPr lang="en-US" sz="2400" i="1">
                                  <a:solidFill>
                                    <a:srgbClr val="00B0F0"/>
                                  </a:solidFill>
                                  <a:latin typeface="Cambria Math" panose="02040503050406030204" pitchFamily="18" charset="0"/>
                                </a:rPr>
                              </m:ctrlPr>
                            </m:dPr>
                            <m:e>
                              <m:r>
                                <a:rPr lang="en-US" sz="2400" i="1">
                                  <a:solidFill>
                                    <a:srgbClr val="00B0F0"/>
                                  </a:solidFill>
                                  <a:latin typeface="Cambria Math" panose="02040503050406030204" pitchFamily="18" charset="0"/>
                                </a:rPr>
                                <m:t>𝛼</m:t>
                              </m:r>
                              <m:d>
                                <m:dPr>
                                  <m:begChr m:val="|"/>
                                  <m:endChr m:val="〉"/>
                                  <m:ctrlPr>
                                    <a:rPr lang="en-US" sz="2400" i="1">
                                      <a:solidFill>
                                        <a:srgbClr val="00B0F0"/>
                                      </a:solidFill>
                                      <a:latin typeface="Cambria Math" panose="02040503050406030204" pitchFamily="18" charset="0"/>
                                    </a:rPr>
                                  </m:ctrlPr>
                                </m:dPr>
                                <m:e>
                                  <m:r>
                                    <a:rPr lang="en-US" sz="2400">
                                      <a:solidFill>
                                        <a:srgbClr val="00B0F0"/>
                                      </a:solidFill>
                                      <a:latin typeface="Cambria Math" panose="02040503050406030204" pitchFamily="18" charset="0"/>
                                    </a:rPr>
                                    <m:t>1</m:t>
                                  </m:r>
                                </m:e>
                              </m:d>
                              <m:r>
                                <a:rPr lang="en-US" sz="2400" i="1">
                                  <a:solidFill>
                                    <a:srgbClr val="00B0F0"/>
                                  </a:solidFill>
                                  <a:latin typeface="Cambria Math" panose="02040503050406030204" pitchFamily="18" charset="0"/>
                                </a:rPr>
                                <m:t>+</m:t>
                              </m:r>
                              <m:r>
                                <a:rPr lang="en-US" sz="2400" i="1">
                                  <a:solidFill>
                                    <a:srgbClr val="00B0F0"/>
                                  </a:solidFill>
                                  <a:latin typeface="Cambria Math" panose="02040503050406030204" pitchFamily="18" charset="0"/>
                                </a:rPr>
                                <m:t>𝛽</m:t>
                              </m:r>
                              <m:r>
                                <a:rPr lang="en-US" sz="2400">
                                  <a:solidFill>
                                    <a:srgbClr val="00B0F0"/>
                                  </a:solidFill>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6" name="Rectangle 5">
                <a:extLst>
                  <a:ext uri="{FF2B5EF4-FFF2-40B4-BE49-F238E27FC236}">
                    <a16:creationId xmlns:a16="http://schemas.microsoft.com/office/drawing/2014/main" id="{7D83375A-8E7B-43B6-AE37-1B8852A26260}"/>
                  </a:ext>
                </a:extLst>
              </p:cNvPr>
              <p:cNvSpPr>
                <a:spLocks noRot="1" noChangeAspect="1" noMove="1" noResize="1" noEditPoints="1" noAdjustHandles="1" noChangeArrowheads="1" noChangeShapeType="1" noTextEdit="1"/>
              </p:cNvSpPr>
              <p:nvPr/>
            </p:nvSpPr>
            <p:spPr>
              <a:xfrm>
                <a:off x="93517" y="1336107"/>
                <a:ext cx="12004965" cy="1399357"/>
              </a:xfrm>
              <a:prstGeom prst="rect">
                <a:avLst/>
              </a:prstGeom>
              <a:blipFill>
                <a:blip r:embed="rId4"/>
                <a:stretch>
                  <a:fillRect/>
                </a:stretch>
              </a:blipFill>
            </p:spPr>
            <p:txBody>
              <a:bodyPr/>
              <a:lstStyle/>
              <a:p>
                <a:r>
                  <a:rPr lang="en-GB">
                    <a:noFill/>
                  </a:rPr>
                  <a:t> </a:t>
                </a:r>
              </a:p>
            </p:txBody>
          </p:sp>
        </mc:Fallback>
      </mc:AlternateContent>
      <p:cxnSp>
        <p:nvCxnSpPr>
          <p:cNvPr id="4" name="Straight Connector 3">
            <a:extLst>
              <a:ext uri="{FF2B5EF4-FFF2-40B4-BE49-F238E27FC236}">
                <a16:creationId xmlns:a16="http://schemas.microsoft.com/office/drawing/2014/main" id="{F73779D9-4365-4C73-879E-2F8D38AD6908}"/>
              </a:ext>
            </a:extLst>
          </p:cNvPr>
          <p:cNvCxnSpPr>
            <a:cxnSpLocks/>
          </p:cNvCxnSpPr>
          <p:nvPr/>
        </p:nvCxnSpPr>
        <p:spPr>
          <a:xfrm>
            <a:off x="3731607" y="2062679"/>
            <a:ext cx="2224391" cy="0"/>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D3E4F32F-F649-4224-9DBD-EE6DD42AED22}"/>
              </a:ext>
            </a:extLst>
          </p:cNvPr>
          <p:cNvCxnSpPr>
            <a:cxnSpLocks/>
          </p:cNvCxnSpPr>
          <p:nvPr/>
        </p:nvCxnSpPr>
        <p:spPr>
          <a:xfrm>
            <a:off x="4895472" y="2062679"/>
            <a:ext cx="1060526" cy="994629"/>
          </a:xfrm>
          <a:prstGeom prst="line">
            <a:avLst/>
          </a:prstGeom>
          <a:ln w="76200">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3" name="Rectangle 12">
            <a:extLst>
              <a:ext uri="{FF2B5EF4-FFF2-40B4-BE49-F238E27FC236}">
                <a16:creationId xmlns:a16="http://schemas.microsoft.com/office/drawing/2014/main" id="{B4DCEFAB-D834-4004-8461-3298C3143EC3}"/>
              </a:ext>
            </a:extLst>
          </p:cNvPr>
          <p:cNvSpPr/>
          <p:nvPr/>
        </p:nvSpPr>
        <p:spPr>
          <a:xfrm>
            <a:off x="4699748" y="3057308"/>
            <a:ext cx="5053492" cy="923330"/>
          </a:xfrm>
          <a:prstGeom prst="rect">
            <a:avLst/>
          </a:prstGeom>
        </p:spPr>
        <p:txBody>
          <a:bodyPr wrap="square">
            <a:spAutoFit/>
          </a:bodyPr>
          <a:lstStyle/>
          <a:p>
            <a:r>
              <a:rPr lang="en-US" sz="5400">
                <a:solidFill>
                  <a:srgbClr val="00B0F0"/>
                </a:solidFill>
                <a:latin typeface="Cambria Math" panose="02040503050406030204" pitchFamily="18" charset="0"/>
              </a:rPr>
              <a:t>|01〉(𝛼|1〉+𝛽|0〉)</a:t>
            </a:r>
            <a:endParaRPr lang="en-US" sz="5400"/>
          </a:p>
        </p:txBody>
      </p:sp>
      <p:sp>
        <p:nvSpPr>
          <p:cNvPr id="14" name="Rectangle 13">
            <a:extLst>
              <a:ext uri="{FF2B5EF4-FFF2-40B4-BE49-F238E27FC236}">
                <a16:creationId xmlns:a16="http://schemas.microsoft.com/office/drawing/2014/main" id="{58EFDCF1-2F1C-4E00-BF0B-256DC94ED3F6}"/>
              </a:ext>
            </a:extLst>
          </p:cNvPr>
          <p:cNvSpPr/>
          <p:nvPr/>
        </p:nvSpPr>
        <p:spPr>
          <a:xfrm>
            <a:off x="4699748" y="3069016"/>
            <a:ext cx="5053492" cy="923330"/>
          </a:xfrm>
          <a:prstGeom prst="rect">
            <a:avLst/>
          </a:prstGeom>
        </p:spPr>
        <p:txBody>
          <a:bodyPr wrap="square">
            <a:spAutoFit/>
          </a:bodyPr>
          <a:lstStyle/>
          <a:p>
            <a:r>
              <a:rPr lang="en-US" sz="5400">
                <a:latin typeface="Cambria Math" panose="02040503050406030204" pitchFamily="18" charset="0"/>
              </a:rPr>
              <a:t>|01〉</a:t>
            </a:r>
            <a:r>
              <a:rPr lang="en-US" sz="5400">
                <a:solidFill>
                  <a:srgbClr val="00B0F0"/>
                </a:solidFill>
                <a:latin typeface="Cambria Math" panose="02040503050406030204" pitchFamily="18" charset="0"/>
              </a:rPr>
              <a:t>(𝛼|1〉+𝛽|0〉)</a:t>
            </a:r>
            <a:endParaRPr lang="en-US" sz="5400"/>
          </a:p>
        </p:txBody>
      </p:sp>
      <p:cxnSp>
        <p:nvCxnSpPr>
          <p:cNvPr id="16" name="Straight Connector 15">
            <a:extLst>
              <a:ext uri="{FF2B5EF4-FFF2-40B4-BE49-F238E27FC236}">
                <a16:creationId xmlns:a16="http://schemas.microsoft.com/office/drawing/2014/main" id="{839670BD-F63E-46DE-ADC7-5DE02A202D75}"/>
              </a:ext>
            </a:extLst>
          </p:cNvPr>
          <p:cNvCxnSpPr>
            <a:cxnSpLocks/>
          </p:cNvCxnSpPr>
          <p:nvPr/>
        </p:nvCxnSpPr>
        <p:spPr>
          <a:xfrm flipV="1">
            <a:off x="4895472" y="3937064"/>
            <a:ext cx="248028"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1BBAFD2-A072-463B-A424-2E4F3103C04C}"/>
              </a:ext>
            </a:extLst>
          </p:cNvPr>
          <p:cNvCxnSpPr>
            <a:cxnSpLocks/>
          </p:cNvCxnSpPr>
          <p:nvPr/>
        </p:nvCxnSpPr>
        <p:spPr>
          <a:xfrm flipH="1" flipV="1">
            <a:off x="5614146" y="3980638"/>
            <a:ext cx="174813"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393B016C-1A38-4E32-A810-7081019B9CCA}"/>
              </a:ext>
            </a:extLst>
          </p:cNvPr>
          <p:cNvCxnSpPr>
            <a:cxnSpLocks/>
          </p:cNvCxnSpPr>
          <p:nvPr/>
        </p:nvCxnSpPr>
        <p:spPr>
          <a:xfrm>
            <a:off x="6230519" y="4124562"/>
            <a:ext cx="3182422" cy="0"/>
          </a:xfrm>
          <a:prstGeom prst="line">
            <a:avLst/>
          </a:prstGeom>
          <a:ln w="76200">
            <a:solidFill>
              <a:schemeClr val="accent5">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7353171C-A422-4C74-A192-7B7A0C02E66D}"/>
              </a:ext>
            </a:extLst>
          </p:cNvPr>
          <p:cNvSpPr/>
          <p:nvPr/>
        </p:nvSpPr>
        <p:spPr>
          <a:xfrm>
            <a:off x="7128248" y="4617016"/>
            <a:ext cx="4162672" cy="707886"/>
          </a:xfrm>
          <a:prstGeom prst="rect">
            <a:avLst/>
          </a:prstGeom>
        </p:spPr>
        <p:txBody>
          <a:bodyPr wrap="square">
            <a:spAutoFit/>
          </a:bodyPr>
          <a:lstStyle/>
          <a:p>
            <a:r>
              <a:rPr lang="en-US" sz="4000"/>
              <a:t>|</a:t>
            </a:r>
            <a:r>
              <a:rPr lang="el-GR" sz="4000" i="1"/>
              <a:t>ψ</a:t>
            </a:r>
            <a:r>
              <a:rPr lang="en-US" sz="4000"/>
              <a:t>〉</a:t>
            </a:r>
            <a:r>
              <a:rPr lang="en-US" sz="4000" i="1"/>
              <a:t> = </a:t>
            </a:r>
            <a:r>
              <a:rPr lang="el-GR" sz="4000" i="1"/>
              <a:t>α</a:t>
            </a:r>
            <a:r>
              <a:rPr lang="en-US" sz="4000"/>
              <a:t> |0〉 + </a:t>
            </a:r>
            <a:r>
              <a:rPr lang="el-GR" sz="4000" i="1"/>
              <a:t>β</a:t>
            </a:r>
            <a:r>
              <a:rPr lang="en-US" sz="4000"/>
              <a:t> |1〉</a:t>
            </a:r>
          </a:p>
        </p:txBody>
      </p:sp>
      <p:sp>
        <p:nvSpPr>
          <p:cNvPr id="21" name="Rectangle 20">
            <a:extLst>
              <a:ext uri="{FF2B5EF4-FFF2-40B4-BE49-F238E27FC236}">
                <a16:creationId xmlns:a16="http://schemas.microsoft.com/office/drawing/2014/main" id="{98C779FD-F3C6-4381-980F-7E20655EEF55}"/>
              </a:ext>
            </a:extLst>
          </p:cNvPr>
          <p:cNvSpPr/>
          <p:nvPr/>
        </p:nvSpPr>
        <p:spPr>
          <a:xfrm>
            <a:off x="4699748" y="3066100"/>
            <a:ext cx="5053492" cy="923330"/>
          </a:xfrm>
          <a:prstGeom prst="rect">
            <a:avLst/>
          </a:prstGeom>
        </p:spPr>
        <p:txBody>
          <a:bodyPr wrap="square">
            <a:spAutoFit/>
          </a:bodyPr>
          <a:lstStyle/>
          <a:p>
            <a:r>
              <a:rPr lang="en-US" sz="5400">
                <a:latin typeface="Cambria Math" panose="02040503050406030204" pitchFamily="18" charset="0"/>
              </a:rPr>
              <a:t>|01〉</a:t>
            </a:r>
            <a:r>
              <a:rPr lang="en-US" sz="5400">
                <a:solidFill>
                  <a:srgbClr val="00B0F0"/>
                </a:solidFill>
                <a:latin typeface="Cambria Math" panose="02040503050406030204" pitchFamily="18" charset="0"/>
              </a:rPr>
              <a:t>(𝛼|0〉+𝛽|1〉)</a:t>
            </a:r>
            <a:endParaRPr lang="en-US" sz="5400"/>
          </a:p>
        </p:txBody>
      </p:sp>
      <p:sp>
        <p:nvSpPr>
          <p:cNvPr id="24" name="Rectangle 23">
            <a:extLst>
              <a:ext uri="{FF2B5EF4-FFF2-40B4-BE49-F238E27FC236}">
                <a16:creationId xmlns:a16="http://schemas.microsoft.com/office/drawing/2014/main" id="{65D03B9F-244E-4CE7-8D85-27D65F537183}"/>
              </a:ext>
            </a:extLst>
          </p:cNvPr>
          <p:cNvSpPr/>
          <p:nvPr/>
        </p:nvSpPr>
        <p:spPr>
          <a:xfrm>
            <a:off x="7602211" y="2516161"/>
            <a:ext cx="4162672" cy="707886"/>
          </a:xfrm>
          <a:prstGeom prst="rect">
            <a:avLst/>
          </a:prstGeom>
        </p:spPr>
        <p:txBody>
          <a:bodyPr wrap="square">
            <a:spAutoFit/>
          </a:bodyPr>
          <a:lstStyle/>
          <a:p>
            <a:r>
              <a:rPr lang="en-US" sz="4000"/>
              <a:t>Apply a NOT gate</a:t>
            </a:r>
          </a:p>
        </p:txBody>
      </p:sp>
    </p:spTree>
    <p:extLst>
      <p:ext uri="{BB962C8B-B14F-4D97-AF65-F5344CB8AC3E}">
        <p14:creationId xmlns:p14="http://schemas.microsoft.com/office/powerpoint/2010/main" val="50310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0" nodeType="clickEffect">
                                  <p:stCondLst>
                                    <p:cond delay="0"/>
                                  </p:stCondLst>
                                  <p:childTnLst>
                                    <p:set>
                                      <p:cBhvr>
                                        <p:cTn id="45" dur="1" fill="hold">
                                          <p:stCondLst>
                                            <p:cond delay="0"/>
                                          </p:stCondLst>
                                        </p:cTn>
                                        <p:tgtEl>
                                          <p:spTgt spid="14">
                                            <p:txEl>
                                              <p:pRg st="0" end="0"/>
                                            </p:txEl>
                                          </p:spTgt>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 presetClass="exit"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608121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3: Interpret the result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3CA819-E720-431B-BE42-9A43B53ACE34}"/>
                  </a:ext>
                </a:extLst>
              </p:cNvPr>
              <p:cNvSpPr/>
              <p:nvPr/>
            </p:nvSpPr>
            <p:spPr>
              <a:xfrm>
                <a:off x="93517" y="1336108"/>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a:latin typeface="Cambria Math" panose="02040503050406030204" pitchFamily="18" charset="0"/>
                            </a:rPr>
                            <m:t>|00〉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35" name="Rectangle 34">
                <a:extLst>
                  <a:ext uri="{FF2B5EF4-FFF2-40B4-BE49-F238E27FC236}">
                    <a16:creationId xmlns:a16="http://schemas.microsoft.com/office/drawing/2014/main" id="{393CA819-E720-431B-BE42-9A43B53ACE34}"/>
                  </a:ext>
                </a:extLst>
              </p:cNvPr>
              <p:cNvSpPr>
                <a:spLocks noRot="1" noChangeAspect="1" noMove="1" noResize="1" noEditPoints="1" noAdjustHandles="1" noChangeArrowheads="1" noChangeShapeType="1" noTextEdit="1"/>
              </p:cNvSpPr>
              <p:nvPr/>
            </p:nvSpPr>
            <p:spPr>
              <a:xfrm>
                <a:off x="93517" y="1336108"/>
                <a:ext cx="12004965" cy="139935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83375A-8E7B-43B6-AE37-1B8852A26260}"/>
                  </a:ext>
                </a:extLst>
              </p:cNvPr>
              <p:cNvSpPr/>
              <p:nvPr/>
            </p:nvSpPr>
            <p:spPr>
              <a:xfrm>
                <a:off x="93517" y="1336107"/>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1"/>
                              </a:solidFill>
                              <a:latin typeface="Cambria Math" panose="02040503050406030204" pitchFamily="18" charset="0"/>
                            </a:rPr>
                            <m:t>|00〉</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0</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|1〉</m:t>
                              </m:r>
                            </m:e>
                          </m:d>
                          <m:r>
                            <a:rPr lang="en-US" sz="2400" i="1" smtClean="0">
                              <a:solidFill>
                                <a:schemeClr val="tx1"/>
                              </a:solidFill>
                              <a:latin typeface="Cambria Math" panose="02040503050406030204" pitchFamily="18" charset="0"/>
                            </a:rPr>
                            <m:t>+</m:t>
                          </m:r>
                          <m:r>
                            <a:rPr lang="en-US" sz="2400" smtClean="0">
                              <a:solidFill>
                                <a:schemeClr val="tx1"/>
                              </a:solidFill>
                              <a:latin typeface="Cambria Math" panose="02040503050406030204" pitchFamily="18" charset="0"/>
                            </a:rPr>
                            <m:t>|01〉</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1</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|0〉</m:t>
                              </m:r>
                            </m:e>
                          </m:d>
                          <m:r>
                            <a:rPr lang="en-US" sz="2400" i="1">
                              <a:latin typeface="Cambria Math" panose="02040503050406030204" pitchFamily="18" charset="0"/>
                            </a:rPr>
                            <m:t>+</m:t>
                          </m:r>
                          <m:r>
                            <a:rPr lang="en-US" sz="2400" smtClean="0">
                              <a:solidFill>
                                <a:srgbClr val="00B0F0"/>
                              </a:solidFill>
                              <a:latin typeface="Cambria Math" panose="02040503050406030204" pitchFamily="18" charset="0"/>
                            </a:rPr>
                            <m:t>|10〉</m:t>
                          </m:r>
                          <m:d>
                            <m:dPr>
                              <m:ctrlPr>
                                <a:rPr lang="en-US" sz="2400" i="1">
                                  <a:solidFill>
                                    <a:srgbClr val="00B0F0"/>
                                  </a:solidFill>
                                  <a:latin typeface="Cambria Math" panose="02040503050406030204" pitchFamily="18" charset="0"/>
                                </a:rPr>
                              </m:ctrlPr>
                            </m:dPr>
                            <m:e>
                              <m:r>
                                <a:rPr lang="en-US" sz="2400" i="1">
                                  <a:solidFill>
                                    <a:srgbClr val="00B0F0"/>
                                  </a:solidFill>
                                  <a:latin typeface="Cambria Math" panose="02040503050406030204" pitchFamily="18" charset="0"/>
                                </a:rPr>
                                <m:t>𝛼</m:t>
                              </m:r>
                              <m:d>
                                <m:dPr>
                                  <m:begChr m:val="|"/>
                                  <m:endChr m:val="〉"/>
                                  <m:ctrlPr>
                                    <a:rPr lang="en-US" sz="2400" i="1">
                                      <a:solidFill>
                                        <a:srgbClr val="00B0F0"/>
                                      </a:solidFill>
                                      <a:latin typeface="Cambria Math" panose="02040503050406030204" pitchFamily="18" charset="0"/>
                                    </a:rPr>
                                  </m:ctrlPr>
                                </m:dPr>
                                <m:e>
                                  <m:r>
                                    <a:rPr lang="en-US" sz="2400">
                                      <a:solidFill>
                                        <a:srgbClr val="00B0F0"/>
                                      </a:solidFill>
                                      <a:latin typeface="Cambria Math" panose="02040503050406030204" pitchFamily="18" charset="0"/>
                                    </a:rPr>
                                    <m:t>0</m:t>
                                  </m:r>
                                </m:e>
                              </m:d>
                              <m:r>
                                <a:rPr lang="en-US" sz="2400" i="1">
                                  <a:solidFill>
                                    <a:srgbClr val="00B0F0"/>
                                  </a:solidFill>
                                  <a:latin typeface="Cambria Math" panose="02040503050406030204" pitchFamily="18" charset="0"/>
                                </a:rPr>
                                <m:t>−</m:t>
                              </m:r>
                              <m:r>
                                <a:rPr lang="en-US" sz="2400" i="1">
                                  <a:solidFill>
                                    <a:srgbClr val="00B0F0"/>
                                  </a:solidFill>
                                  <a:latin typeface="Cambria Math" panose="02040503050406030204" pitchFamily="18" charset="0"/>
                                </a:rPr>
                                <m:t>𝛽</m:t>
                              </m:r>
                              <m:r>
                                <a:rPr lang="en-US" sz="2400">
                                  <a:solidFill>
                                    <a:srgbClr val="00B0F0"/>
                                  </a:solidFill>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6" name="Rectangle 5">
                <a:extLst>
                  <a:ext uri="{FF2B5EF4-FFF2-40B4-BE49-F238E27FC236}">
                    <a16:creationId xmlns:a16="http://schemas.microsoft.com/office/drawing/2014/main" id="{7D83375A-8E7B-43B6-AE37-1B8852A26260}"/>
                  </a:ext>
                </a:extLst>
              </p:cNvPr>
              <p:cNvSpPr>
                <a:spLocks noRot="1" noChangeAspect="1" noMove="1" noResize="1" noEditPoints="1" noAdjustHandles="1" noChangeArrowheads="1" noChangeShapeType="1" noTextEdit="1"/>
              </p:cNvSpPr>
              <p:nvPr/>
            </p:nvSpPr>
            <p:spPr>
              <a:xfrm>
                <a:off x="93517" y="1336107"/>
                <a:ext cx="12004965" cy="1399357"/>
              </a:xfrm>
              <a:prstGeom prst="rect">
                <a:avLst/>
              </a:prstGeom>
              <a:blipFill>
                <a:blip r:embed="rId4"/>
                <a:stretch>
                  <a:fillRect/>
                </a:stretch>
              </a:blipFill>
            </p:spPr>
            <p:txBody>
              <a:bodyPr/>
              <a:lstStyle/>
              <a:p>
                <a:r>
                  <a:rPr lang="en-GB">
                    <a:noFill/>
                  </a:rPr>
                  <a:t> </a:t>
                </a:r>
              </a:p>
            </p:txBody>
          </p:sp>
        </mc:Fallback>
      </mc:AlternateContent>
      <p:cxnSp>
        <p:nvCxnSpPr>
          <p:cNvPr id="4" name="Straight Connector 3">
            <a:extLst>
              <a:ext uri="{FF2B5EF4-FFF2-40B4-BE49-F238E27FC236}">
                <a16:creationId xmlns:a16="http://schemas.microsoft.com/office/drawing/2014/main" id="{F73779D9-4365-4C73-879E-2F8D38AD6908}"/>
              </a:ext>
            </a:extLst>
          </p:cNvPr>
          <p:cNvCxnSpPr>
            <a:cxnSpLocks/>
          </p:cNvCxnSpPr>
          <p:nvPr/>
        </p:nvCxnSpPr>
        <p:spPr>
          <a:xfrm>
            <a:off x="6405099" y="2062679"/>
            <a:ext cx="2224391" cy="0"/>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D3E4F32F-F649-4224-9DBD-EE6DD42AED22}"/>
              </a:ext>
            </a:extLst>
          </p:cNvPr>
          <p:cNvCxnSpPr>
            <a:cxnSpLocks/>
          </p:cNvCxnSpPr>
          <p:nvPr/>
        </p:nvCxnSpPr>
        <p:spPr>
          <a:xfrm flipH="1">
            <a:off x="6946160" y="2071472"/>
            <a:ext cx="475652" cy="871695"/>
          </a:xfrm>
          <a:prstGeom prst="line">
            <a:avLst/>
          </a:prstGeom>
          <a:ln w="76200">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3" name="Rectangle 12">
            <a:extLst>
              <a:ext uri="{FF2B5EF4-FFF2-40B4-BE49-F238E27FC236}">
                <a16:creationId xmlns:a16="http://schemas.microsoft.com/office/drawing/2014/main" id="{B4DCEFAB-D834-4004-8461-3298C3143EC3}"/>
              </a:ext>
            </a:extLst>
          </p:cNvPr>
          <p:cNvSpPr/>
          <p:nvPr/>
        </p:nvSpPr>
        <p:spPr>
          <a:xfrm>
            <a:off x="4699748" y="3057308"/>
            <a:ext cx="5053492" cy="923330"/>
          </a:xfrm>
          <a:prstGeom prst="rect">
            <a:avLst/>
          </a:prstGeom>
        </p:spPr>
        <p:txBody>
          <a:bodyPr wrap="square">
            <a:spAutoFit/>
          </a:bodyPr>
          <a:lstStyle/>
          <a:p>
            <a:r>
              <a:rPr lang="en-US" sz="5400">
                <a:solidFill>
                  <a:srgbClr val="00B0F0"/>
                </a:solidFill>
                <a:latin typeface="Cambria Math" panose="02040503050406030204" pitchFamily="18" charset="0"/>
              </a:rPr>
              <a:t>|10〉(𝛼|0〉-𝛽|1〉)</a:t>
            </a:r>
            <a:endParaRPr lang="en-US" sz="5400"/>
          </a:p>
        </p:txBody>
      </p:sp>
      <p:sp>
        <p:nvSpPr>
          <p:cNvPr id="14" name="Rectangle 13">
            <a:extLst>
              <a:ext uri="{FF2B5EF4-FFF2-40B4-BE49-F238E27FC236}">
                <a16:creationId xmlns:a16="http://schemas.microsoft.com/office/drawing/2014/main" id="{58EFDCF1-2F1C-4E00-BF0B-256DC94ED3F6}"/>
              </a:ext>
            </a:extLst>
          </p:cNvPr>
          <p:cNvSpPr/>
          <p:nvPr/>
        </p:nvSpPr>
        <p:spPr>
          <a:xfrm>
            <a:off x="4699748" y="3069016"/>
            <a:ext cx="5053492" cy="923330"/>
          </a:xfrm>
          <a:prstGeom prst="rect">
            <a:avLst/>
          </a:prstGeom>
        </p:spPr>
        <p:txBody>
          <a:bodyPr wrap="square">
            <a:spAutoFit/>
          </a:bodyPr>
          <a:lstStyle/>
          <a:p>
            <a:r>
              <a:rPr lang="en-US" sz="5400">
                <a:latin typeface="Cambria Math" panose="02040503050406030204" pitchFamily="18" charset="0"/>
              </a:rPr>
              <a:t>|10〉</a:t>
            </a:r>
            <a:r>
              <a:rPr lang="en-US" sz="5400">
                <a:solidFill>
                  <a:srgbClr val="00B0F0"/>
                </a:solidFill>
                <a:latin typeface="Cambria Math" panose="02040503050406030204" pitchFamily="18" charset="0"/>
              </a:rPr>
              <a:t>(𝛼|0〉-𝛽|1〉)</a:t>
            </a:r>
            <a:endParaRPr lang="en-US" sz="5400"/>
          </a:p>
        </p:txBody>
      </p:sp>
      <p:cxnSp>
        <p:nvCxnSpPr>
          <p:cNvPr id="16" name="Straight Connector 15">
            <a:extLst>
              <a:ext uri="{FF2B5EF4-FFF2-40B4-BE49-F238E27FC236}">
                <a16:creationId xmlns:a16="http://schemas.microsoft.com/office/drawing/2014/main" id="{839670BD-F63E-46DE-ADC7-5DE02A202D75}"/>
              </a:ext>
            </a:extLst>
          </p:cNvPr>
          <p:cNvCxnSpPr>
            <a:cxnSpLocks/>
          </p:cNvCxnSpPr>
          <p:nvPr/>
        </p:nvCxnSpPr>
        <p:spPr>
          <a:xfrm flipV="1">
            <a:off x="4895472" y="3937064"/>
            <a:ext cx="248028"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1BBAFD2-A072-463B-A424-2E4F3103C04C}"/>
              </a:ext>
            </a:extLst>
          </p:cNvPr>
          <p:cNvCxnSpPr>
            <a:cxnSpLocks/>
          </p:cNvCxnSpPr>
          <p:nvPr/>
        </p:nvCxnSpPr>
        <p:spPr>
          <a:xfrm flipH="1" flipV="1">
            <a:off x="5614146" y="3980638"/>
            <a:ext cx="174813"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393B016C-1A38-4E32-A810-7081019B9CCA}"/>
              </a:ext>
            </a:extLst>
          </p:cNvPr>
          <p:cNvCxnSpPr>
            <a:cxnSpLocks/>
          </p:cNvCxnSpPr>
          <p:nvPr/>
        </p:nvCxnSpPr>
        <p:spPr>
          <a:xfrm>
            <a:off x="6230519" y="4124562"/>
            <a:ext cx="3182422" cy="0"/>
          </a:xfrm>
          <a:prstGeom prst="line">
            <a:avLst/>
          </a:prstGeom>
          <a:ln w="76200">
            <a:solidFill>
              <a:schemeClr val="accent5">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7353171C-A422-4C74-A192-7B7A0C02E66D}"/>
              </a:ext>
            </a:extLst>
          </p:cNvPr>
          <p:cNvSpPr/>
          <p:nvPr/>
        </p:nvSpPr>
        <p:spPr>
          <a:xfrm>
            <a:off x="7128248" y="4617016"/>
            <a:ext cx="4162672" cy="707886"/>
          </a:xfrm>
          <a:prstGeom prst="rect">
            <a:avLst/>
          </a:prstGeom>
        </p:spPr>
        <p:txBody>
          <a:bodyPr wrap="square">
            <a:spAutoFit/>
          </a:bodyPr>
          <a:lstStyle/>
          <a:p>
            <a:r>
              <a:rPr lang="en-US" sz="4000"/>
              <a:t>|</a:t>
            </a:r>
            <a:r>
              <a:rPr lang="el-GR" sz="4000" i="1"/>
              <a:t>ψ</a:t>
            </a:r>
            <a:r>
              <a:rPr lang="en-US" sz="4000"/>
              <a:t>〉</a:t>
            </a:r>
            <a:r>
              <a:rPr lang="en-US" sz="4000" i="1"/>
              <a:t> = </a:t>
            </a:r>
            <a:r>
              <a:rPr lang="el-GR" sz="4000" i="1"/>
              <a:t>α</a:t>
            </a:r>
            <a:r>
              <a:rPr lang="en-US" sz="4000"/>
              <a:t> |0〉 + </a:t>
            </a:r>
            <a:r>
              <a:rPr lang="el-GR" sz="4000" i="1"/>
              <a:t>β</a:t>
            </a:r>
            <a:r>
              <a:rPr lang="en-US" sz="4000"/>
              <a:t> |1〉</a:t>
            </a:r>
          </a:p>
        </p:txBody>
      </p:sp>
      <p:sp>
        <p:nvSpPr>
          <p:cNvPr id="21" name="Rectangle 20">
            <a:extLst>
              <a:ext uri="{FF2B5EF4-FFF2-40B4-BE49-F238E27FC236}">
                <a16:creationId xmlns:a16="http://schemas.microsoft.com/office/drawing/2014/main" id="{98C779FD-F3C6-4381-980F-7E20655EEF55}"/>
              </a:ext>
            </a:extLst>
          </p:cNvPr>
          <p:cNvSpPr/>
          <p:nvPr/>
        </p:nvSpPr>
        <p:spPr>
          <a:xfrm>
            <a:off x="4699748" y="3057308"/>
            <a:ext cx="5053492" cy="923330"/>
          </a:xfrm>
          <a:prstGeom prst="rect">
            <a:avLst/>
          </a:prstGeom>
        </p:spPr>
        <p:txBody>
          <a:bodyPr wrap="square">
            <a:spAutoFit/>
          </a:bodyPr>
          <a:lstStyle/>
          <a:p>
            <a:r>
              <a:rPr lang="en-US" sz="5400">
                <a:latin typeface="Cambria Math" panose="02040503050406030204" pitchFamily="18" charset="0"/>
              </a:rPr>
              <a:t>|10〉</a:t>
            </a:r>
            <a:r>
              <a:rPr lang="en-US" sz="5400">
                <a:solidFill>
                  <a:srgbClr val="00B0F0"/>
                </a:solidFill>
                <a:latin typeface="Cambria Math" panose="02040503050406030204" pitchFamily="18" charset="0"/>
              </a:rPr>
              <a:t>(𝛼|0〉+𝛽|1〉)</a:t>
            </a:r>
            <a:endParaRPr lang="en-US" sz="5400"/>
          </a:p>
        </p:txBody>
      </p:sp>
      <p:sp>
        <p:nvSpPr>
          <p:cNvPr id="24" name="Rectangle 23">
            <a:extLst>
              <a:ext uri="{FF2B5EF4-FFF2-40B4-BE49-F238E27FC236}">
                <a16:creationId xmlns:a16="http://schemas.microsoft.com/office/drawing/2014/main" id="{65D03B9F-244E-4CE7-8D85-27D65F537183}"/>
              </a:ext>
            </a:extLst>
          </p:cNvPr>
          <p:cNvSpPr/>
          <p:nvPr/>
        </p:nvSpPr>
        <p:spPr>
          <a:xfrm>
            <a:off x="7602211" y="2516161"/>
            <a:ext cx="4162672" cy="707886"/>
          </a:xfrm>
          <a:prstGeom prst="rect">
            <a:avLst/>
          </a:prstGeom>
        </p:spPr>
        <p:txBody>
          <a:bodyPr wrap="square">
            <a:spAutoFit/>
          </a:bodyPr>
          <a:lstStyle/>
          <a:p>
            <a:r>
              <a:rPr lang="en-US" sz="4000"/>
              <a:t>Apply a Z gate</a:t>
            </a:r>
          </a:p>
        </p:txBody>
      </p:sp>
    </p:spTree>
    <p:extLst>
      <p:ext uri="{BB962C8B-B14F-4D97-AF65-F5344CB8AC3E}">
        <p14:creationId xmlns:p14="http://schemas.microsoft.com/office/powerpoint/2010/main" val="3056133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0" nodeType="clickEffect">
                                  <p:stCondLst>
                                    <p:cond delay="0"/>
                                  </p:stCondLst>
                                  <p:childTnLst>
                                    <p:set>
                                      <p:cBhvr>
                                        <p:cTn id="45" dur="1" fill="hold">
                                          <p:stCondLst>
                                            <p:cond delay="0"/>
                                          </p:stCondLst>
                                        </p:cTn>
                                        <p:tgtEl>
                                          <p:spTgt spid="14">
                                            <p:txEl>
                                              <p:pRg st="0" end="0"/>
                                            </p:txEl>
                                          </p:spTgt>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 presetClass="exit" presetSubtype="0" fill="hold" grpId="0"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Explained</a:t>
            </a: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608121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3: Interpret the result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3CA819-E720-431B-BE42-9A43B53ACE34}"/>
                  </a:ext>
                </a:extLst>
              </p:cNvPr>
              <p:cNvSpPr/>
              <p:nvPr/>
            </p:nvSpPr>
            <p:spPr>
              <a:xfrm>
                <a:off x="93517" y="1336108"/>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a:latin typeface="Cambria Math" panose="02040503050406030204" pitchFamily="18" charset="0"/>
                            </a:rPr>
                            <m:t>|00〉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|01〉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r>
                            <a:rPr lang="en-US" sz="2400" i="1">
                              <a:latin typeface="Cambria Math" panose="02040503050406030204" pitchFamily="18" charset="0"/>
                            </a:rPr>
                            <m:t>+</m:t>
                          </m:r>
                          <m:r>
                            <a:rPr lang="en-US" sz="2400">
                              <a:latin typeface="Cambria Math" panose="02040503050406030204" pitchFamily="18" charset="0"/>
                            </a:rPr>
                            <m:t>|10〉</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e>
                          </m:d>
                          <m:r>
                            <a:rPr lang="en-US" sz="2400" i="1">
                              <a:latin typeface="Cambria Math" panose="02040503050406030204" pitchFamily="18" charset="0"/>
                            </a:rPr>
                            <m:t>+</m:t>
                          </m:r>
                          <m:r>
                            <a:rPr lang="en-US" sz="2400">
                              <a:latin typeface="Cambria Math" panose="02040503050406030204" pitchFamily="18" charset="0"/>
                            </a:rPr>
                            <m:t>|11〉</m:t>
                          </m:r>
                          <m:d>
                            <m:dPr>
                              <m:ctrlPr>
                                <a:rPr lang="en-US" sz="2400" i="1">
                                  <a:latin typeface="Cambria Math" panose="02040503050406030204" pitchFamily="18" charset="0"/>
                                </a:rPr>
                              </m:ctrlPr>
                            </m:dPr>
                            <m:e>
                              <m:r>
                                <a:rPr lang="en-US" sz="2400" i="1">
                                  <a:latin typeface="Cambria Math" panose="02040503050406030204" pitchFamily="18" charset="0"/>
                                </a:rPr>
                                <m:t>𝛼</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35" name="Rectangle 34">
                <a:extLst>
                  <a:ext uri="{FF2B5EF4-FFF2-40B4-BE49-F238E27FC236}">
                    <a16:creationId xmlns:a16="http://schemas.microsoft.com/office/drawing/2014/main" id="{393CA819-E720-431B-BE42-9A43B53ACE34}"/>
                  </a:ext>
                </a:extLst>
              </p:cNvPr>
              <p:cNvSpPr>
                <a:spLocks noRot="1" noChangeAspect="1" noMove="1" noResize="1" noEditPoints="1" noAdjustHandles="1" noChangeArrowheads="1" noChangeShapeType="1" noTextEdit="1"/>
              </p:cNvSpPr>
              <p:nvPr/>
            </p:nvSpPr>
            <p:spPr>
              <a:xfrm>
                <a:off x="93517" y="1336108"/>
                <a:ext cx="12004965" cy="139935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83375A-8E7B-43B6-AE37-1B8852A26260}"/>
                  </a:ext>
                </a:extLst>
              </p:cNvPr>
              <p:cNvSpPr/>
              <p:nvPr/>
            </p:nvSpPr>
            <p:spPr>
              <a:xfrm>
                <a:off x="93517" y="1336107"/>
                <a:ext cx="12004965" cy="13993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begChr m:val="["/>
                          <m:endChr m:val="]"/>
                          <m:ctrlPr>
                            <a:rPr lang="en-US" sz="2400" i="1">
                              <a:latin typeface="Cambria Math" panose="02040503050406030204" pitchFamily="18" charset="0"/>
                            </a:rPr>
                          </m:ctrlPr>
                        </m:dPr>
                        <m:e>
                          <m:r>
                            <a:rPr lang="en-US" sz="2400" smtClean="0">
                              <a:solidFill>
                                <a:schemeClr val="tx1"/>
                              </a:solidFill>
                              <a:latin typeface="Cambria Math" panose="02040503050406030204" pitchFamily="18" charset="0"/>
                            </a:rPr>
                            <m:t>|00〉</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𝛼</m:t>
                              </m:r>
                              <m:d>
                                <m:dPr>
                                  <m:begChr m:val="|"/>
                                  <m:endChr m:val="〉"/>
                                  <m:ctrlPr>
                                    <a:rPr lang="en-US" sz="2400" i="1">
                                      <a:solidFill>
                                        <a:schemeClr val="tx1"/>
                                      </a:solidFill>
                                      <a:latin typeface="Cambria Math" panose="02040503050406030204" pitchFamily="18" charset="0"/>
                                    </a:rPr>
                                  </m:ctrlPr>
                                </m:dPr>
                                <m:e>
                                  <m:r>
                                    <a:rPr lang="en-US" sz="2400">
                                      <a:solidFill>
                                        <a:schemeClr val="tx1"/>
                                      </a:solidFill>
                                      <a:latin typeface="Cambria Math" panose="02040503050406030204" pitchFamily="18" charset="0"/>
                                    </a:rPr>
                                    <m:t>0</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𝛽</m:t>
                              </m:r>
                              <m:r>
                                <a:rPr lang="en-US" sz="2400">
                                  <a:solidFill>
                                    <a:schemeClr val="tx1"/>
                                  </a:solidFill>
                                  <a:latin typeface="Cambria Math" panose="02040503050406030204" pitchFamily="18" charset="0"/>
                                </a:rPr>
                                <m:t>|1〉</m:t>
                              </m:r>
                            </m:e>
                          </m:d>
                          <m:r>
                            <a:rPr lang="en-US" sz="2400" i="1">
                              <a:latin typeface="Cambria Math" panose="02040503050406030204" pitchFamily="18" charset="0"/>
                            </a:rPr>
                            <m:t>+</m:t>
                          </m:r>
                          <m:r>
                            <a:rPr lang="en-US" sz="2400" smtClean="0">
                              <a:solidFill>
                                <a:srgbClr val="FFFFFF"/>
                              </a:solidFill>
                              <a:latin typeface="Cambria Math" panose="02040503050406030204" pitchFamily="18" charset="0"/>
                            </a:rPr>
                            <m:t>|01〉</m:t>
                          </m:r>
                          <m:d>
                            <m:dPr>
                              <m:ctrlPr>
                                <a:rPr lang="en-US" sz="2400" i="1">
                                  <a:solidFill>
                                    <a:srgbClr val="FFFFFF"/>
                                  </a:solidFill>
                                  <a:latin typeface="Cambria Math" panose="02040503050406030204" pitchFamily="18" charset="0"/>
                                </a:rPr>
                              </m:ctrlPr>
                            </m:dPr>
                            <m:e>
                              <m:r>
                                <a:rPr lang="en-US" sz="2400" i="1">
                                  <a:solidFill>
                                    <a:srgbClr val="FFFFFF"/>
                                  </a:solidFill>
                                  <a:latin typeface="Cambria Math" panose="02040503050406030204" pitchFamily="18" charset="0"/>
                                </a:rPr>
                                <m:t>𝛼</m:t>
                              </m:r>
                              <m:d>
                                <m:dPr>
                                  <m:begChr m:val="|"/>
                                  <m:endChr m:val="〉"/>
                                  <m:ctrlPr>
                                    <a:rPr lang="en-US" sz="2400" i="1">
                                      <a:solidFill>
                                        <a:srgbClr val="FFFFFF"/>
                                      </a:solidFill>
                                      <a:latin typeface="Cambria Math" panose="02040503050406030204" pitchFamily="18" charset="0"/>
                                    </a:rPr>
                                  </m:ctrlPr>
                                </m:dPr>
                                <m:e>
                                  <m:r>
                                    <a:rPr lang="en-US" sz="2400">
                                      <a:solidFill>
                                        <a:srgbClr val="FFFFFF"/>
                                      </a:solidFill>
                                      <a:latin typeface="Cambria Math" panose="02040503050406030204" pitchFamily="18" charset="0"/>
                                    </a:rPr>
                                    <m:t>1</m:t>
                                  </m:r>
                                </m:e>
                              </m:d>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𝛽</m:t>
                              </m:r>
                              <m:r>
                                <a:rPr lang="en-US" sz="2400">
                                  <a:solidFill>
                                    <a:srgbClr val="FFFFFF"/>
                                  </a:solidFill>
                                  <a:latin typeface="Cambria Math" panose="02040503050406030204" pitchFamily="18" charset="0"/>
                                </a:rPr>
                                <m:t>|0〉</m:t>
                              </m:r>
                            </m:e>
                          </m:d>
                          <m:r>
                            <a:rPr lang="en-US" sz="2400" i="1">
                              <a:solidFill>
                                <a:srgbClr val="FFFFFF"/>
                              </a:solidFill>
                              <a:latin typeface="Cambria Math" panose="02040503050406030204" pitchFamily="18" charset="0"/>
                            </a:rPr>
                            <m:t>+</m:t>
                          </m:r>
                          <m:r>
                            <a:rPr lang="en-US" sz="2400" smtClean="0">
                              <a:solidFill>
                                <a:srgbClr val="FFFFFF"/>
                              </a:solidFill>
                              <a:latin typeface="Cambria Math" panose="02040503050406030204" pitchFamily="18" charset="0"/>
                            </a:rPr>
                            <m:t>|10〉</m:t>
                          </m:r>
                          <m:d>
                            <m:dPr>
                              <m:ctrlPr>
                                <a:rPr lang="en-US" sz="2400" i="1">
                                  <a:solidFill>
                                    <a:srgbClr val="FFFFFF"/>
                                  </a:solidFill>
                                  <a:latin typeface="Cambria Math" panose="02040503050406030204" pitchFamily="18" charset="0"/>
                                </a:rPr>
                              </m:ctrlPr>
                            </m:dPr>
                            <m:e>
                              <m:r>
                                <a:rPr lang="en-US" sz="2400" i="1">
                                  <a:solidFill>
                                    <a:srgbClr val="FFFFFF"/>
                                  </a:solidFill>
                                  <a:latin typeface="Cambria Math" panose="02040503050406030204" pitchFamily="18" charset="0"/>
                                </a:rPr>
                                <m:t>𝛼</m:t>
                              </m:r>
                              <m:d>
                                <m:dPr>
                                  <m:begChr m:val="|"/>
                                  <m:endChr m:val="〉"/>
                                  <m:ctrlPr>
                                    <a:rPr lang="en-US" sz="2400" i="1">
                                      <a:solidFill>
                                        <a:srgbClr val="FFFFFF"/>
                                      </a:solidFill>
                                      <a:latin typeface="Cambria Math" panose="02040503050406030204" pitchFamily="18" charset="0"/>
                                    </a:rPr>
                                  </m:ctrlPr>
                                </m:dPr>
                                <m:e>
                                  <m:r>
                                    <a:rPr lang="en-US" sz="2400">
                                      <a:solidFill>
                                        <a:srgbClr val="FFFFFF"/>
                                      </a:solidFill>
                                      <a:latin typeface="Cambria Math" panose="02040503050406030204" pitchFamily="18" charset="0"/>
                                    </a:rPr>
                                    <m:t>0</m:t>
                                  </m:r>
                                </m:e>
                              </m:d>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𝛽</m:t>
                              </m:r>
                              <m:r>
                                <a:rPr lang="en-US" sz="2400">
                                  <a:solidFill>
                                    <a:srgbClr val="FFFFFF"/>
                                  </a:solidFill>
                                  <a:latin typeface="Cambria Math" panose="02040503050406030204" pitchFamily="18" charset="0"/>
                                </a:rPr>
                                <m:t>|1〉</m:t>
                              </m:r>
                            </m:e>
                          </m:d>
                          <m:r>
                            <a:rPr lang="en-US" sz="2400" i="1">
                              <a:latin typeface="Cambria Math" panose="02040503050406030204" pitchFamily="18" charset="0"/>
                            </a:rPr>
                            <m:t>+</m:t>
                          </m:r>
                          <m:r>
                            <a:rPr lang="en-US" sz="2400" smtClean="0">
                              <a:solidFill>
                                <a:srgbClr val="00B0F0"/>
                              </a:solidFill>
                              <a:latin typeface="Cambria Math" panose="02040503050406030204" pitchFamily="18" charset="0"/>
                            </a:rPr>
                            <m:t>|11〉</m:t>
                          </m:r>
                          <m:d>
                            <m:dPr>
                              <m:ctrlPr>
                                <a:rPr lang="en-US" sz="2400" i="1">
                                  <a:solidFill>
                                    <a:srgbClr val="00B0F0"/>
                                  </a:solidFill>
                                  <a:latin typeface="Cambria Math" panose="02040503050406030204" pitchFamily="18" charset="0"/>
                                </a:rPr>
                              </m:ctrlPr>
                            </m:dPr>
                            <m:e>
                              <m:r>
                                <a:rPr lang="en-US" sz="2400" i="1">
                                  <a:solidFill>
                                    <a:srgbClr val="00B0F0"/>
                                  </a:solidFill>
                                  <a:latin typeface="Cambria Math" panose="02040503050406030204" pitchFamily="18" charset="0"/>
                                </a:rPr>
                                <m:t>𝛼</m:t>
                              </m:r>
                              <m:d>
                                <m:dPr>
                                  <m:begChr m:val="|"/>
                                  <m:endChr m:val="〉"/>
                                  <m:ctrlPr>
                                    <a:rPr lang="en-US" sz="2400" i="1">
                                      <a:solidFill>
                                        <a:srgbClr val="00B0F0"/>
                                      </a:solidFill>
                                      <a:latin typeface="Cambria Math" panose="02040503050406030204" pitchFamily="18" charset="0"/>
                                    </a:rPr>
                                  </m:ctrlPr>
                                </m:dPr>
                                <m:e>
                                  <m:r>
                                    <a:rPr lang="en-US" sz="2400">
                                      <a:solidFill>
                                        <a:srgbClr val="00B0F0"/>
                                      </a:solidFill>
                                      <a:latin typeface="Cambria Math" panose="02040503050406030204" pitchFamily="18" charset="0"/>
                                    </a:rPr>
                                    <m:t>1</m:t>
                                  </m:r>
                                </m:e>
                              </m:d>
                              <m:r>
                                <a:rPr lang="en-US" sz="2400" i="1">
                                  <a:solidFill>
                                    <a:srgbClr val="00B0F0"/>
                                  </a:solidFill>
                                  <a:latin typeface="Cambria Math" panose="02040503050406030204" pitchFamily="18" charset="0"/>
                                </a:rPr>
                                <m:t>−</m:t>
                              </m:r>
                              <m:r>
                                <a:rPr lang="en-US" sz="2400" i="1">
                                  <a:solidFill>
                                    <a:srgbClr val="00B0F0"/>
                                  </a:solidFill>
                                  <a:latin typeface="Cambria Math" panose="02040503050406030204" pitchFamily="18" charset="0"/>
                                </a:rPr>
                                <m:t>𝛽</m:t>
                              </m:r>
                              <m:r>
                                <a:rPr lang="en-US" sz="2400">
                                  <a:solidFill>
                                    <a:srgbClr val="00B0F0"/>
                                  </a:solidFill>
                                  <a:latin typeface="Cambria Math" panose="02040503050406030204" pitchFamily="18" charset="0"/>
                                </a:rPr>
                                <m:t>|0〉</m:t>
                              </m:r>
                            </m:e>
                          </m:d>
                        </m:e>
                      </m:d>
                    </m:oMath>
                  </m:oMathPara>
                </a14:m>
                <a:endParaRPr lang="en-US" sz="2400">
                  <a:latin typeface="+mj-lt"/>
                </a:endParaRPr>
              </a:p>
              <a:p>
                <a:endParaRPr lang="en-US" sz="4000"/>
              </a:p>
            </p:txBody>
          </p:sp>
        </mc:Choice>
        <mc:Fallback xmlns="">
          <p:sp>
            <p:nvSpPr>
              <p:cNvPr id="6" name="Rectangle 5">
                <a:extLst>
                  <a:ext uri="{FF2B5EF4-FFF2-40B4-BE49-F238E27FC236}">
                    <a16:creationId xmlns:a16="http://schemas.microsoft.com/office/drawing/2014/main" id="{7D83375A-8E7B-43B6-AE37-1B8852A26260}"/>
                  </a:ext>
                </a:extLst>
              </p:cNvPr>
              <p:cNvSpPr>
                <a:spLocks noRot="1" noChangeAspect="1" noMove="1" noResize="1" noEditPoints="1" noAdjustHandles="1" noChangeArrowheads="1" noChangeShapeType="1" noTextEdit="1"/>
              </p:cNvSpPr>
              <p:nvPr/>
            </p:nvSpPr>
            <p:spPr>
              <a:xfrm>
                <a:off x="93517" y="1336107"/>
                <a:ext cx="12004965" cy="1399357"/>
              </a:xfrm>
              <a:prstGeom prst="rect">
                <a:avLst/>
              </a:prstGeom>
              <a:blipFill>
                <a:blip r:embed="rId4"/>
                <a:stretch>
                  <a:fillRect/>
                </a:stretch>
              </a:blipFill>
            </p:spPr>
            <p:txBody>
              <a:bodyPr/>
              <a:lstStyle/>
              <a:p>
                <a:r>
                  <a:rPr lang="en-GB">
                    <a:noFill/>
                  </a:rPr>
                  <a:t> </a:t>
                </a:r>
              </a:p>
            </p:txBody>
          </p:sp>
        </mc:Fallback>
      </mc:AlternateContent>
      <p:cxnSp>
        <p:nvCxnSpPr>
          <p:cNvPr id="4" name="Straight Connector 3">
            <a:extLst>
              <a:ext uri="{FF2B5EF4-FFF2-40B4-BE49-F238E27FC236}">
                <a16:creationId xmlns:a16="http://schemas.microsoft.com/office/drawing/2014/main" id="{F73779D9-4365-4C73-879E-2F8D38AD6908}"/>
              </a:ext>
            </a:extLst>
          </p:cNvPr>
          <p:cNvCxnSpPr>
            <a:cxnSpLocks/>
          </p:cNvCxnSpPr>
          <p:nvPr/>
        </p:nvCxnSpPr>
        <p:spPr>
          <a:xfrm>
            <a:off x="9066529" y="2029875"/>
            <a:ext cx="2224391" cy="0"/>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D3E4F32F-F649-4224-9DBD-EE6DD42AED22}"/>
              </a:ext>
            </a:extLst>
          </p:cNvPr>
          <p:cNvCxnSpPr>
            <a:cxnSpLocks/>
          </p:cNvCxnSpPr>
          <p:nvPr/>
        </p:nvCxnSpPr>
        <p:spPr>
          <a:xfrm flipH="1">
            <a:off x="8608545" y="2038966"/>
            <a:ext cx="601039" cy="562915"/>
          </a:xfrm>
          <a:prstGeom prst="line">
            <a:avLst/>
          </a:prstGeom>
          <a:ln w="76200">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3" name="Rectangle 12">
            <a:extLst>
              <a:ext uri="{FF2B5EF4-FFF2-40B4-BE49-F238E27FC236}">
                <a16:creationId xmlns:a16="http://schemas.microsoft.com/office/drawing/2014/main" id="{B4DCEFAB-D834-4004-8461-3298C3143EC3}"/>
              </a:ext>
            </a:extLst>
          </p:cNvPr>
          <p:cNvSpPr/>
          <p:nvPr/>
        </p:nvSpPr>
        <p:spPr>
          <a:xfrm>
            <a:off x="4699748" y="3057308"/>
            <a:ext cx="5053492" cy="923330"/>
          </a:xfrm>
          <a:prstGeom prst="rect">
            <a:avLst/>
          </a:prstGeom>
        </p:spPr>
        <p:txBody>
          <a:bodyPr wrap="square">
            <a:spAutoFit/>
          </a:bodyPr>
          <a:lstStyle/>
          <a:p>
            <a:r>
              <a:rPr lang="en-US" sz="5400">
                <a:solidFill>
                  <a:srgbClr val="00B0F0"/>
                </a:solidFill>
                <a:latin typeface="Cambria Math" panose="02040503050406030204" pitchFamily="18" charset="0"/>
              </a:rPr>
              <a:t>|11〉(𝛼|1〉-𝛽|0〉)</a:t>
            </a:r>
            <a:endParaRPr lang="en-US" sz="5400"/>
          </a:p>
        </p:txBody>
      </p:sp>
      <p:sp>
        <p:nvSpPr>
          <p:cNvPr id="14" name="Rectangle 13">
            <a:extLst>
              <a:ext uri="{FF2B5EF4-FFF2-40B4-BE49-F238E27FC236}">
                <a16:creationId xmlns:a16="http://schemas.microsoft.com/office/drawing/2014/main" id="{58EFDCF1-2F1C-4E00-BF0B-256DC94ED3F6}"/>
              </a:ext>
            </a:extLst>
          </p:cNvPr>
          <p:cNvSpPr/>
          <p:nvPr/>
        </p:nvSpPr>
        <p:spPr>
          <a:xfrm>
            <a:off x="4699748" y="3057308"/>
            <a:ext cx="5053492" cy="923330"/>
          </a:xfrm>
          <a:prstGeom prst="rect">
            <a:avLst/>
          </a:prstGeom>
        </p:spPr>
        <p:txBody>
          <a:bodyPr wrap="square">
            <a:spAutoFit/>
          </a:bodyPr>
          <a:lstStyle/>
          <a:p>
            <a:r>
              <a:rPr lang="en-US" sz="5400">
                <a:latin typeface="Cambria Math" panose="02040503050406030204" pitchFamily="18" charset="0"/>
              </a:rPr>
              <a:t>|11〉</a:t>
            </a:r>
            <a:r>
              <a:rPr lang="en-US" sz="5400">
                <a:solidFill>
                  <a:srgbClr val="00B0F0"/>
                </a:solidFill>
                <a:latin typeface="Cambria Math" panose="02040503050406030204" pitchFamily="18" charset="0"/>
              </a:rPr>
              <a:t>(𝛼|1〉-𝛽|0〉)</a:t>
            </a:r>
            <a:endParaRPr lang="en-US" sz="5400"/>
          </a:p>
        </p:txBody>
      </p:sp>
      <p:cxnSp>
        <p:nvCxnSpPr>
          <p:cNvPr id="16" name="Straight Connector 15">
            <a:extLst>
              <a:ext uri="{FF2B5EF4-FFF2-40B4-BE49-F238E27FC236}">
                <a16:creationId xmlns:a16="http://schemas.microsoft.com/office/drawing/2014/main" id="{839670BD-F63E-46DE-ADC7-5DE02A202D75}"/>
              </a:ext>
            </a:extLst>
          </p:cNvPr>
          <p:cNvCxnSpPr>
            <a:cxnSpLocks/>
          </p:cNvCxnSpPr>
          <p:nvPr/>
        </p:nvCxnSpPr>
        <p:spPr>
          <a:xfrm flipV="1">
            <a:off x="4895472" y="3937064"/>
            <a:ext cx="248028"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C1BBAFD2-A072-463B-A424-2E4F3103C04C}"/>
              </a:ext>
            </a:extLst>
          </p:cNvPr>
          <p:cNvCxnSpPr>
            <a:cxnSpLocks/>
          </p:cNvCxnSpPr>
          <p:nvPr/>
        </p:nvCxnSpPr>
        <p:spPr>
          <a:xfrm flipH="1" flipV="1">
            <a:off x="5614146" y="3980638"/>
            <a:ext cx="174813" cy="990321"/>
          </a:xfrm>
          <a:prstGeom prst="line">
            <a:avLst/>
          </a:prstGeom>
          <a:ln w="76200">
            <a:solidFill>
              <a:schemeClr val="accent5">
                <a:lumMod val="60000"/>
                <a:lumOff val="40000"/>
              </a:schemeClr>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393B016C-1A38-4E32-A810-7081019B9CCA}"/>
              </a:ext>
            </a:extLst>
          </p:cNvPr>
          <p:cNvCxnSpPr>
            <a:cxnSpLocks/>
          </p:cNvCxnSpPr>
          <p:nvPr/>
        </p:nvCxnSpPr>
        <p:spPr>
          <a:xfrm>
            <a:off x="6230519" y="4124562"/>
            <a:ext cx="3182422" cy="0"/>
          </a:xfrm>
          <a:prstGeom prst="line">
            <a:avLst/>
          </a:prstGeom>
          <a:ln w="76200">
            <a:solidFill>
              <a:schemeClr val="accent5">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7353171C-A422-4C74-A192-7B7A0C02E66D}"/>
              </a:ext>
            </a:extLst>
          </p:cNvPr>
          <p:cNvSpPr/>
          <p:nvPr/>
        </p:nvSpPr>
        <p:spPr>
          <a:xfrm>
            <a:off x="7128248" y="4617016"/>
            <a:ext cx="4162672" cy="707886"/>
          </a:xfrm>
          <a:prstGeom prst="rect">
            <a:avLst/>
          </a:prstGeom>
        </p:spPr>
        <p:txBody>
          <a:bodyPr wrap="square">
            <a:spAutoFit/>
          </a:bodyPr>
          <a:lstStyle/>
          <a:p>
            <a:r>
              <a:rPr lang="en-US" sz="4000"/>
              <a:t>|</a:t>
            </a:r>
            <a:r>
              <a:rPr lang="el-GR" sz="4000" i="1"/>
              <a:t>ψ</a:t>
            </a:r>
            <a:r>
              <a:rPr lang="en-US" sz="4000"/>
              <a:t>〉</a:t>
            </a:r>
            <a:r>
              <a:rPr lang="en-US" sz="4000" i="1"/>
              <a:t> = </a:t>
            </a:r>
            <a:r>
              <a:rPr lang="el-GR" sz="4000" i="1"/>
              <a:t>α</a:t>
            </a:r>
            <a:r>
              <a:rPr lang="en-US" sz="4000"/>
              <a:t> |0〉 + </a:t>
            </a:r>
            <a:r>
              <a:rPr lang="el-GR" sz="4000" i="1"/>
              <a:t>β</a:t>
            </a:r>
            <a:r>
              <a:rPr lang="en-US" sz="4000"/>
              <a:t> |1〉</a:t>
            </a:r>
          </a:p>
        </p:txBody>
      </p:sp>
      <p:sp>
        <p:nvSpPr>
          <p:cNvPr id="21" name="Rectangle 20">
            <a:extLst>
              <a:ext uri="{FF2B5EF4-FFF2-40B4-BE49-F238E27FC236}">
                <a16:creationId xmlns:a16="http://schemas.microsoft.com/office/drawing/2014/main" id="{98C779FD-F3C6-4381-980F-7E20655EEF55}"/>
              </a:ext>
            </a:extLst>
          </p:cNvPr>
          <p:cNvSpPr/>
          <p:nvPr/>
        </p:nvSpPr>
        <p:spPr>
          <a:xfrm>
            <a:off x="4699748" y="3063608"/>
            <a:ext cx="5053492" cy="923330"/>
          </a:xfrm>
          <a:prstGeom prst="rect">
            <a:avLst/>
          </a:prstGeom>
        </p:spPr>
        <p:txBody>
          <a:bodyPr wrap="square">
            <a:spAutoFit/>
          </a:bodyPr>
          <a:lstStyle/>
          <a:p>
            <a:r>
              <a:rPr lang="en-US" sz="5400">
                <a:latin typeface="Cambria Math" panose="02040503050406030204" pitchFamily="18" charset="0"/>
              </a:rPr>
              <a:t>|11〉</a:t>
            </a:r>
            <a:r>
              <a:rPr lang="en-US" sz="5400">
                <a:solidFill>
                  <a:srgbClr val="00B0F0"/>
                </a:solidFill>
                <a:latin typeface="Cambria Math" panose="02040503050406030204" pitchFamily="18" charset="0"/>
              </a:rPr>
              <a:t>(𝛼|0〉+𝛽|1〉)</a:t>
            </a:r>
            <a:endParaRPr lang="en-US" sz="5400"/>
          </a:p>
        </p:txBody>
      </p:sp>
      <p:sp>
        <p:nvSpPr>
          <p:cNvPr id="24" name="Rectangle 23">
            <a:extLst>
              <a:ext uri="{FF2B5EF4-FFF2-40B4-BE49-F238E27FC236}">
                <a16:creationId xmlns:a16="http://schemas.microsoft.com/office/drawing/2014/main" id="{65D03B9F-244E-4CE7-8D85-27D65F537183}"/>
              </a:ext>
            </a:extLst>
          </p:cNvPr>
          <p:cNvSpPr/>
          <p:nvPr/>
        </p:nvSpPr>
        <p:spPr>
          <a:xfrm>
            <a:off x="7602211" y="2516161"/>
            <a:ext cx="4162672" cy="707886"/>
          </a:xfrm>
          <a:prstGeom prst="rect">
            <a:avLst/>
          </a:prstGeom>
        </p:spPr>
        <p:txBody>
          <a:bodyPr wrap="square">
            <a:spAutoFit/>
          </a:bodyPr>
          <a:lstStyle/>
          <a:p>
            <a:r>
              <a:rPr lang="en-US" sz="4000"/>
              <a:t>Apply a Z gate</a:t>
            </a:r>
          </a:p>
        </p:txBody>
      </p:sp>
      <p:sp>
        <p:nvSpPr>
          <p:cNvPr id="17" name="Rectangle 16">
            <a:extLst>
              <a:ext uri="{FF2B5EF4-FFF2-40B4-BE49-F238E27FC236}">
                <a16:creationId xmlns:a16="http://schemas.microsoft.com/office/drawing/2014/main" id="{63DA13F9-7544-4235-99F5-2B158E16B85F}"/>
              </a:ext>
            </a:extLst>
          </p:cNvPr>
          <p:cNvSpPr/>
          <p:nvPr/>
        </p:nvSpPr>
        <p:spPr>
          <a:xfrm>
            <a:off x="4699748" y="3057308"/>
            <a:ext cx="5053492" cy="923330"/>
          </a:xfrm>
          <a:prstGeom prst="rect">
            <a:avLst/>
          </a:prstGeom>
        </p:spPr>
        <p:txBody>
          <a:bodyPr wrap="square">
            <a:spAutoFit/>
          </a:bodyPr>
          <a:lstStyle/>
          <a:p>
            <a:r>
              <a:rPr lang="en-US" sz="5400">
                <a:latin typeface="Cambria Math" panose="02040503050406030204" pitchFamily="18" charset="0"/>
              </a:rPr>
              <a:t>|11〉</a:t>
            </a:r>
            <a:r>
              <a:rPr lang="en-US" sz="5400">
                <a:solidFill>
                  <a:srgbClr val="00B0F0"/>
                </a:solidFill>
                <a:latin typeface="Cambria Math" panose="02040503050406030204" pitchFamily="18" charset="0"/>
              </a:rPr>
              <a:t>(𝛼|1〉+𝛽|0〉)</a:t>
            </a:r>
            <a:endParaRPr lang="en-US" sz="5400"/>
          </a:p>
        </p:txBody>
      </p:sp>
      <p:sp>
        <p:nvSpPr>
          <p:cNvPr id="19" name="Rectangle 18">
            <a:extLst>
              <a:ext uri="{FF2B5EF4-FFF2-40B4-BE49-F238E27FC236}">
                <a16:creationId xmlns:a16="http://schemas.microsoft.com/office/drawing/2014/main" id="{9CE20767-57AA-46E1-9B98-FDE7607E9355}"/>
              </a:ext>
            </a:extLst>
          </p:cNvPr>
          <p:cNvSpPr/>
          <p:nvPr/>
        </p:nvSpPr>
        <p:spPr>
          <a:xfrm>
            <a:off x="7602211" y="2503335"/>
            <a:ext cx="4162672" cy="707886"/>
          </a:xfrm>
          <a:prstGeom prst="rect">
            <a:avLst/>
          </a:prstGeom>
        </p:spPr>
        <p:txBody>
          <a:bodyPr wrap="square">
            <a:spAutoFit/>
          </a:bodyPr>
          <a:lstStyle/>
          <a:p>
            <a:r>
              <a:rPr lang="en-US" sz="4000"/>
              <a:t>Apply a NOT gate</a:t>
            </a:r>
          </a:p>
        </p:txBody>
      </p:sp>
    </p:spTree>
    <p:extLst>
      <p:ext uri="{BB962C8B-B14F-4D97-AF65-F5344CB8AC3E}">
        <p14:creationId xmlns:p14="http://schemas.microsoft.com/office/powerpoint/2010/main" val="3065314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500"/>
                                        <p:tgtEl>
                                          <p:spTgt spid="1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0" nodeType="clickEffect">
                                  <p:stCondLst>
                                    <p:cond delay="0"/>
                                  </p:stCondLst>
                                  <p:childTnLst>
                                    <p:set>
                                      <p:cBhvr>
                                        <p:cTn id="45" dur="1" fill="hold">
                                          <p:stCondLst>
                                            <p:cond delay="0"/>
                                          </p:stCondLst>
                                        </p:cTn>
                                        <p:tgtEl>
                                          <p:spTgt spid="14">
                                            <p:txEl>
                                              <p:pRg st="0" end="0"/>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fade">
                                      <p:cBhvr>
                                        <p:cTn id="55" dur="500"/>
                                        <p:tgtEl>
                                          <p:spTgt spid="19">
                                            <p:txEl>
                                              <p:pRg st="0" end="0"/>
                                            </p:txEl>
                                          </p:spTgt>
                                        </p:tgtEl>
                                      </p:cBhvr>
                                    </p:animEffect>
                                  </p:childTnLst>
                                </p:cTn>
                              </p:par>
                              <p:par>
                                <p:cTn id="56" presetID="1" presetClass="exit" presetSubtype="0" fill="hold" grpId="0" nodeType="withEffect">
                                  <p:stCondLst>
                                    <p:cond delay="0"/>
                                  </p:stCondLst>
                                  <p:childTnLst>
                                    <p:set>
                                      <p:cBhvr>
                                        <p:cTn id="57" dur="1" fill="hold">
                                          <p:stCondLst>
                                            <p:cond delay="0"/>
                                          </p:stCondLst>
                                        </p:cTn>
                                        <p:tgtEl>
                                          <p:spTgt spid="24">
                                            <p:txEl>
                                              <p:pRg st="0" end="0"/>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0" nodeType="clickEffect">
                                  <p:stCondLst>
                                    <p:cond delay="0"/>
                                  </p:stCondLst>
                                  <p:childTnLst>
                                    <p:set>
                                      <p:cBhvr>
                                        <p:cTn id="61" dur="1" fill="hold">
                                          <p:stCondLst>
                                            <p:cond delay="0"/>
                                          </p:stCondLst>
                                        </p:cTn>
                                        <p:tgtEl>
                                          <p:spTgt spid="17">
                                            <p:txEl>
                                              <p:pRg st="0" end="0"/>
                                            </p:txEl>
                                          </p:spTgt>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21">
                                            <p:txEl>
                                              <p:pRg st="0" end="0"/>
                                            </p:txEl>
                                          </p:spTgt>
                                        </p:tgtEl>
                                        <p:attrNameLst>
                                          <p:attrName>style.visibility</p:attrName>
                                        </p:attrNameLst>
                                      </p:cBhvr>
                                      <p:to>
                                        <p:strVal val="visible"/>
                                      </p:to>
                                    </p:set>
                                    <p:animEffect transition="in" filter="fade">
                                      <p:cBhvr>
                                        <p:cTn id="6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P spid="24" grpId="0" build="allAtOnce"/>
      <p:bldP spid="17"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Summary</a:t>
            </a:r>
          </a:p>
        </p:txBody>
      </p:sp>
      <p:sp>
        <p:nvSpPr>
          <p:cNvPr id="23" name="TextBox 22">
            <a:extLst>
              <a:ext uri="{FF2B5EF4-FFF2-40B4-BE49-F238E27FC236}">
                <a16:creationId xmlns:a16="http://schemas.microsoft.com/office/drawing/2014/main" id="{5439679C-9B18-45AC-857B-0AFDE2890CBC}"/>
              </a:ext>
            </a:extLst>
          </p:cNvPr>
          <p:cNvSpPr txBox="1"/>
          <p:nvPr/>
        </p:nvSpPr>
        <p:spPr>
          <a:xfrm>
            <a:off x="538248" y="5677399"/>
            <a:ext cx="5456687"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B0F0"/>
                </a:solidFill>
              </a:rPr>
              <a:t>Step 4: Apply the gates</a:t>
            </a:r>
          </a:p>
        </p:txBody>
      </p:sp>
      <p:graphicFrame>
        <p:nvGraphicFramePr>
          <p:cNvPr id="25" name="Table 24">
            <a:extLst>
              <a:ext uri="{FF2B5EF4-FFF2-40B4-BE49-F238E27FC236}">
                <a16:creationId xmlns:a16="http://schemas.microsoft.com/office/drawing/2014/main" id="{5DC8106E-89A5-45D5-8227-FE16C67DB0CD}"/>
              </a:ext>
            </a:extLst>
          </p:cNvPr>
          <p:cNvGraphicFramePr>
            <a:graphicFrameLocks noGrp="1"/>
          </p:cNvGraphicFramePr>
          <p:nvPr>
            <p:extLst>
              <p:ext uri="{D42A27DB-BD31-4B8C-83A1-F6EECF244321}">
                <p14:modId xmlns:p14="http://schemas.microsoft.com/office/powerpoint/2010/main" val="786835709"/>
              </p:ext>
            </p:extLst>
          </p:nvPr>
        </p:nvGraphicFramePr>
        <p:xfrm>
          <a:off x="3314700" y="1451321"/>
          <a:ext cx="5708650" cy="3578560"/>
        </p:xfrm>
        <a:graphic>
          <a:graphicData uri="http://schemas.openxmlformats.org/drawingml/2006/table">
            <a:tbl>
              <a:tblPr firstRow="1" bandRow="1">
                <a:tableStyleId>{5C22544A-7EE6-4342-B048-85BDC9FD1C3A}</a:tableStyleId>
              </a:tblPr>
              <a:tblGrid>
                <a:gridCol w="2854325">
                  <a:extLst>
                    <a:ext uri="{9D8B030D-6E8A-4147-A177-3AD203B41FA5}">
                      <a16:colId xmlns:a16="http://schemas.microsoft.com/office/drawing/2014/main" val="2321627354"/>
                    </a:ext>
                  </a:extLst>
                </a:gridCol>
                <a:gridCol w="2854325">
                  <a:extLst>
                    <a:ext uri="{9D8B030D-6E8A-4147-A177-3AD203B41FA5}">
                      <a16:colId xmlns:a16="http://schemas.microsoft.com/office/drawing/2014/main" val="4050002154"/>
                    </a:ext>
                  </a:extLst>
                </a:gridCol>
              </a:tblGrid>
              <a:tr h="615127">
                <a:tc>
                  <a:txBody>
                    <a:bodyPr/>
                    <a:lstStyle/>
                    <a:p>
                      <a:r>
                        <a:rPr lang="en-US" sz="3000">
                          <a:latin typeface="+mj-lt"/>
                        </a:rPr>
                        <a:t>Measurement</a:t>
                      </a:r>
                    </a:p>
                  </a:txBody>
                  <a:tcPr/>
                </a:tc>
                <a:tc>
                  <a:txBody>
                    <a:bodyPr/>
                    <a:lstStyle/>
                    <a:p>
                      <a:r>
                        <a:rPr lang="en-US" sz="3000">
                          <a:latin typeface="+mj-lt"/>
                        </a:rPr>
                        <a:t>Operation</a:t>
                      </a:r>
                    </a:p>
                  </a:txBody>
                  <a:tcPr/>
                </a:tc>
                <a:extLst>
                  <a:ext uri="{0D108BD9-81ED-4DB2-BD59-A6C34878D82A}">
                    <a16:rowId xmlns:a16="http://schemas.microsoft.com/office/drawing/2014/main" val="500745837"/>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0</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Do nothing</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p>
                      <a:endParaRPr lang="en-US"/>
                    </a:p>
                  </a:txBody>
                  <a:tcPr/>
                </a:tc>
                <a:extLst>
                  <a:ext uri="{0D108BD9-81ED-4DB2-BD59-A6C34878D82A}">
                    <a16:rowId xmlns:a16="http://schemas.microsoft.com/office/drawing/2014/main" val="422670941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a:latin typeface="+mj-lt"/>
                        </a:rPr>
                        <a:t>|0</a:t>
                      </a:r>
                      <a:r>
                        <a:rPr lang="en-US" sz="3000" kern="1200">
                          <a:solidFill>
                            <a:schemeClr val="dk1"/>
                          </a:solidFill>
                          <a:latin typeface="+mj-lt"/>
                          <a:ea typeface="+mn-ea"/>
                          <a:cs typeface="+mn-cs"/>
                        </a:rPr>
                        <a:t>1</a:t>
                      </a:r>
                      <a:r>
                        <a:rPr lang="en-US" sz="3000">
                          <a:latin typeface="+mj-lt"/>
                        </a:rPr>
                        <a:t>〉</a:t>
                      </a:r>
                      <a:endParaRPr lang="en-US"/>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i="0" u="none" strike="noStrike" kern="1200" cap="none" spc="0" normalizeH="0" baseline="0" noProof="0">
                          <a:ln>
                            <a:noFill/>
                          </a:ln>
                          <a:solidFill>
                            <a:schemeClr val="bg1"/>
                          </a:solidFill>
                          <a:effectLst/>
                          <a:uLnTx/>
                          <a:uFillTx/>
                          <a:latin typeface="+mj-lt"/>
                          <a:ea typeface="Cambria Math" panose="02040503050406030204" pitchFamily="18" charset="0"/>
                          <a:cs typeface="+mn-cs"/>
                        </a:rPr>
                        <a:t>Apply NOT</a:t>
                      </a:r>
                      <a:endParaRPr kumimoji="0" lang="en-GB" sz="3000" i="0" u="none" strike="noStrike" kern="1200" cap="none" spc="0" normalizeH="0" baseline="0" noProof="0">
                        <a:ln>
                          <a:noFill/>
                        </a:ln>
                        <a:solidFill>
                          <a:schemeClr val="bg1"/>
                        </a:soli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2951874293"/>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|10〉</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i="0" u="none" strike="noStrike" kern="1200" cap="none" spc="0" normalizeH="0" baseline="0" noProof="0">
                          <a:ln>
                            <a:noFill/>
                          </a:ln>
                          <a:solidFill>
                            <a:schemeClr val="dk1"/>
                          </a:solidFill>
                          <a:effectLst/>
                          <a:uLnTx/>
                          <a:uFillTx/>
                          <a:latin typeface="+mj-lt"/>
                          <a:ea typeface="+mn-ea"/>
                          <a:cs typeface="+mn-cs"/>
                        </a:rPr>
                        <a:t>Apply Z</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4075067598"/>
                  </a:ext>
                </a:extLst>
              </a:tr>
              <a:tr h="71526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000" kern="1200">
                          <a:solidFill>
                            <a:schemeClr val="dk1"/>
                          </a:solidFill>
                          <a:latin typeface="+mj-lt"/>
                          <a:ea typeface="+mn-ea"/>
                          <a:cs typeface="+mn-cs"/>
                        </a:rPr>
                        <a:t>|11〉</a:t>
                      </a:r>
                      <a:endParaRPr lang="en-US" sz="30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i="0" u="none" strike="noStrike" kern="1200" cap="none" spc="0" normalizeH="0" baseline="0" noProof="0">
                          <a:ln>
                            <a:noFill/>
                          </a:ln>
                          <a:solidFill>
                            <a:schemeClr val="dk1"/>
                          </a:solidFill>
                          <a:effectLst/>
                          <a:uLnTx/>
                          <a:uFillTx/>
                          <a:latin typeface="+mj-lt"/>
                          <a:ea typeface="+mn-ea"/>
                          <a:cs typeface="+mn-cs"/>
                        </a:rPr>
                        <a:t>Apply NOT, Z</a:t>
                      </a:r>
                      <a:endParaRPr kumimoji="0" lang="en-GB" sz="3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a:txBody>
                  <a:tcPr/>
                </a:tc>
                <a:extLst>
                  <a:ext uri="{0D108BD9-81ED-4DB2-BD59-A6C34878D82A}">
                    <a16:rowId xmlns:a16="http://schemas.microsoft.com/office/drawing/2014/main" val="1967739137"/>
                  </a:ext>
                </a:extLst>
              </a:tr>
            </a:tbl>
          </a:graphicData>
        </a:graphic>
      </p:graphicFrame>
    </p:spTree>
    <p:extLst>
      <p:ext uri="{BB962C8B-B14F-4D97-AF65-F5344CB8AC3E}">
        <p14:creationId xmlns:p14="http://schemas.microsoft.com/office/powerpoint/2010/main" val="200321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A20AAD-B572-49E9-8041-F0E61ABA57D1}"/>
              </a:ext>
            </a:extLst>
          </p:cNvPr>
          <p:cNvSpPr txBox="1">
            <a:spLocks/>
          </p:cNvSpPr>
          <p:nvPr/>
        </p:nvSpPr>
        <p:spPr>
          <a:xfrm>
            <a:off x="268080" y="293226"/>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a:t>
            </a:r>
          </a:p>
        </p:txBody>
      </p:sp>
      <p:sp>
        <p:nvSpPr>
          <p:cNvPr id="7" name="Title 2">
            <a:extLst>
              <a:ext uri="{FF2B5EF4-FFF2-40B4-BE49-F238E27FC236}">
                <a16:creationId xmlns:a16="http://schemas.microsoft.com/office/drawing/2014/main" id="{6B13C9C9-A00B-4C86-BD9C-EA8E802E462C}"/>
              </a:ext>
            </a:extLst>
          </p:cNvPr>
          <p:cNvSpPr txBox="1">
            <a:spLocks/>
          </p:cNvSpPr>
          <p:nvPr/>
        </p:nvSpPr>
        <p:spPr>
          <a:xfrm>
            <a:off x="268080" y="293225"/>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Quantum Teleportation – Code!</a:t>
            </a:r>
          </a:p>
        </p:txBody>
      </p:sp>
      <p:sp>
        <p:nvSpPr>
          <p:cNvPr id="4" name="TextBox 3">
            <a:extLst>
              <a:ext uri="{FF2B5EF4-FFF2-40B4-BE49-F238E27FC236}">
                <a16:creationId xmlns:a16="http://schemas.microsoft.com/office/drawing/2014/main" id="{C4A81331-511A-44EE-BAC9-468FBB223A98}"/>
              </a:ext>
            </a:extLst>
          </p:cNvPr>
          <p:cNvSpPr txBox="1"/>
          <p:nvPr/>
        </p:nvSpPr>
        <p:spPr>
          <a:xfrm>
            <a:off x="3310926" y="3224664"/>
            <a:ext cx="929536"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5" name="TextBox 4">
            <a:extLst>
              <a:ext uri="{FF2B5EF4-FFF2-40B4-BE49-F238E27FC236}">
                <a16:creationId xmlns:a16="http://schemas.microsoft.com/office/drawing/2014/main" id="{6B175018-C80A-4F8E-9742-1409126E2BC8}"/>
              </a:ext>
            </a:extLst>
          </p:cNvPr>
          <p:cNvSpPr txBox="1"/>
          <p:nvPr/>
        </p:nvSpPr>
        <p:spPr>
          <a:xfrm>
            <a:off x="3287815" y="4693217"/>
            <a:ext cx="929535"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n-US" sz="4000">
                <a:latin typeface="+mj-lt"/>
              </a:rPr>
              <a:t>0</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sp>
        <p:nvSpPr>
          <p:cNvPr id="6" name="TextBox 5">
            <a:extLst>
              <a:ext uri="{FF2B5EF4-FFF2-40B4-BE49-F238E27FC236}">
                <a16:creationId xmlns:a16="http://schemas.microsoft.com/office/drawing/2014/main" id="{50661B6B-4EC2-4152-BF10-9942B6684F01}"/>
              </a:ext>
            </a:extLst>
          </p:cNvPr>
          <p:cNvSpPr txBox="1"/>
          <p:nvPr/>
        </p:nvSpPr>
        <p:spPr>
          <a:xfrm>
            <a:off x="3261779" y="1876949"/>
            <a:ext cx="1049760" cy="843655"/>
          </a:xfrm>
          <a:prstGeom prst="rect">
            <a:avLst/>
          </a:prstGeom>
          <a:noFill/>
        </p:spPr>
        <p:txBody>
          <a:bodyPr wrap="none" lIns="179285" tIns="143428" rIns="179285" bIns="143428" rtlCol="0">
            <a:spAutoFit/>
          </a:bodyPr>
          <a:lstStyle/>
          <a:p>
            <a:pPr lvl="0" algn="ctr" defTabSz="457200">
              <a:lnSpc>
                <a:spcPct val="90000"/>
              </a:lnSpc>
              <a:spcAft>
                <a:spcPts val="588"/>
              </a:spcAft>
            </a:pPr>
            <a:r>
              <a:rPr lang="en-US" sz="4000"/>
              <a:t>|</a:t>
            </a:r>
            <a:r>
              <a:rPr lang="el-GR" sz="4000" i="1">
                <a:latin typeface="+mj-lt"/>
              </a:rPr>
              <a:t>ψ</a:t>
            </a:r>
            <a:r>
              <a:rPr lang="en-US" sz="4000"/>
              <a:t>〉</a:t>
            </a:r>
            <a:endParaRPr kumimoji="0" lang="en-GB" sz="4000" i="0" u="none" strike="noStrike" kern="1200" cap="none" spc="0" normalizeH="0" baseline="0" noProof="0">
              <a:ln>
                <a:noFill/>
              </a:ln>
              <a:gradFill>
                <a:gsLst>
                  <a:gs pos="2917">
                    <a:srgbClr val="FFFFFF"/>
                  </a:gs>
                  <a:gs pos="30000">
                    <a:srgbClr val="FFFFFF"/>
                  </a:gs>
                </a:gsLst>
                <a:lin ang="5400000" scaled="0"/>
              </a:gradFill>
              <a:effectLst/>
              <a:uLnTx/>
              <a:uFillTx/>
              <a:latin typeface="+mj-lt"/>
              <a:ea typeface="Cambria Math" panose="02040503050406030204" pitchFamily="18" charset="0"/>
              <a:cs typeface="+mn-cs"/>
            </a:endParaRPr>
          </a:p>
        </p:txBody>
      </p:sp>
      <p:cxnSp>
        <p:nvCxnSpPr>
          <p:cNvPr id="8" name="Straight Connector 7">
            <a:extLst>
              <a:ext uri="{FF2B5EF4-FFF2-40B4-BE49-F238E27FC236}">
                <a16:creationId xmlns:a16="http://schemas.microsoft.com/office/drawing/2014/main" id="{251C27BA-5F12-44DF-BF68-1C72F78CE794}"/>
              </a:ext>
            </a:extLst>
          </p:cNvPr>
          <p:cNvCxnSpPr>
            <a:cxnSpLocks/>
          </p:cNvCxnSpPr>
          <p:nvPr/>
        </p:nvCxnSpPr>
        <p:spPr>
          <a:xfrm flipV="1">
            <a:off x="7244818" y="225018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05B4A3E-FF9C-41FC-8A40-CF863B22F338}"/>
              </a:ext>
            </a:extLst>
          </p:cNvPr>
          <p:cNvSpPr txBox="1"/>
          <p:nvPr/>
        </p:nvSpPr>
        <p:spPr>
          <a:xfrm>
            <a:off x="7643754" y="1936252"/>
            <a:ext cx="618491"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M</a:t>
            </a:r>
          </a:p>
        </p:txBody>
      </p:sp>
      <p:cxnSp>
        <p:nvCxnSpPr>
          <p:cNvPr id="10" name="Straight Connector 9">
            <a:extLst>
              <a:ext uri="{FF2B5EF4-FFF2-40B4-BE49-F238E27FC236}">
                <a16:creationId xmlns:a16="http://schemas.microsoft.com/office/drawing/2014/main" id="{A42D0FFA-3A65-43C1-AB03-36A0B8613F63}"/>
              </a:ext>
            </a:extLst>
          </p:cNvPr>
          <p:cNvCxnSpPr>
            <a:cxnSpLocks/>
          </p:cNvCxnSpPr>
          <p:nvPr/>
        </p:nvCxnSpPr>
        <p:spPr>
          <a:xfrm flipV="1">
            <a:off x="7244818" y="3762625"/>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FDB2560B-8C1C-4E73-941D-17DE34D2440D}"/>
              </a:ext>
            </a:extLst>
          </p:cNvPr>
          <p:cNvSpPr txBox="1"/>
          <p:nvPr/>
        </p:nvSpPr>
        <p:spPr>
          <a:xfrm>
            <a:off x="7643755" y="3448693"/>
            <a:ext cx="618490"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M</a:t>
            </a:r>
          </a:p>
        </p:txBody>
      </p:sp>
      <p:cxnSp>
        <p:nvCxnSpPr>
          <p:cNvPr id="12" name="Straight Connector 11">
            <a:extLst>
              <a:ext uri="{FF2B5EF4-FFF2-40B4-BE49-F238E27FC236}">
                <a16:creationId xmlns:a16="http://schemas.microsoft.com/office/drawing/2014/main" id="{085D16CB-1A40-4C47-944E-A3934712D9BA}"/>
              </a:ext>
            </a:extLst>
          </p:cNvPr>
          <p:cNvCxnSpPr>
            <a:cxnSpLocks/>
          </p:cNvCxnSpPr>
          <p:nvPr/>
        </p:nvCxnSpPr>
        <p:spPr>
          <a:xfrm flipV="1">
            <a:off x="5912075" y="376367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AA6C9D9A-D8E0-440B-8EEB-F9EADD8DDE09}"/>
              </a:ext>
            </a:extLst>
          </p:cNvPr>
          <p:cNvCxnSpPr>
            <a:cxnSpLocks/>
          </p:cNvCxnSpPr>
          <p:nvPr/>
        </p:nvCxnSpPr>
        <p:spPr>
          <a:xfrm flipV="1">
            <a:off x="5912075" y="2250184"/>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8EB023D0-00DB-4D8F-910B-C83C2327488B}"/>
              </a:ext>
            </a:extLst>
          </p:cNvPr>
          <p:cNvSpPr txBox="1"/>
          <p:nvPr/>
        </p:nvSpPr>
        <p:spPr>
          <a:xfrm>
            <a:off x="6311012" y="1936252"/>
            <a:ext cx="565266" cy="627864"/>
          </a:xfrm>
          <a:prstGeom prst="rect">
            <a:avLst/>
          </a:prstGeom>
          <a:solidFill>
            <a:schemeClr val="accent2">
              <a:lumMod val="25000"/>
            </a:schemeClr>
          </a:solidFill>
          <a:ln w="28575">
            <a:solidFill>
              <a:srgbClr val="FFFFFF"/>
            </a:solidFill>
          </a:ln>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H</a:t>
            </a:r>
          </a:p>
        </p:txBody>
      </p:sp>
      <p:cxnSp>
        <p:nvCxnSpPr>
          <p:cNvPr id="15" name="Straight Connector 14">
            <a:extLst>
              <a:ext uri="{FF2B5EF4-FFF2-40B4-BE49-F238E27FC236}">
                <a16:creationId xmlns:a16="http://schemas.microsoft.com/office/drawing/2014/main" id="{4B902A1A-5DE0-4CCF-9BB8-7EC62A447C50}"/>
              </a:ext>
            </a:extLst>
          </p:cNvPr>
          <p:cNvCxnSpPr>
            <a:cxnSpLocks/>
          </p:cNvCxnSpPr>
          <p:nvPr/>
        </p:nvCxnSpPr>
        <p:spPr>
          <a:xfrm flipV="1">
            <a:off x="4602444" y="3764725"/>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ED54CC4-26E2-45C9-9956-44A817CE1543}"/>
              </a:ext>
            </a:extLst>
          </p:cNvPr>
          <p:cNvCxnSpPr>
            <a:cxnSpLocks/>
          </p:cNvCxnSpPr>
          <p:nvPr/>
        </p:nvCxnSpPr>
        <p:spPr>
          <a:xfrm flipV="1">
            <a:off x="4602443" y="2251235"/>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0A9A85D5-FA1E-428F-9A66-2B7A1DAE6C4E}"/>
              </a:ext>
            </a:extLst>
          </p:cNvPr>
          <p:cNvSpPr/>
          <p:nvPr/>
        </p:nvSpPr>
        <p:spPr bwMode="auto">
          <a:xfrm>
            <a:off x="5068666" y="2075870"/>
            <a:ext cx="363255" cy="35072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5AF1ED74-0E1D-457A-8F77-A5901FDE8324}"/>
              </a:ext>
            </a:extLst>
          </p:cNvPr>
          <p:cNvSpPr/>
          <p:nvPr/>
        </p:nvSpPr>
        <p:spPr bwMode="auto">
          <a:xfrm>
            <a:off x="5068665" y="3588313"/>
            <a:ext cx="363255" cy="3507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DCAFCC7C-1CC8-409E-B692-5EADE9A836F4}"/>
              </a:ext>
            </a:extLst>
          </p:cNvPr>
          <p:cNvCxnSpPr>
            <a:cxnSpLocks/>
            <a:endCxn id="18" idx="4"/>
          </p:cNvCxnSpPr>
          <p:nvPr/>
        </p:nvCxnSpPr>
        <p:spPr>
          <a:xfrm>
            <a:off x="5250292" y="2251234"/>
            <a:ext cx="1" cy="1687808"/>
          </a:xfrm>
          <a:prstGeom prst="line">
            <a:avLst/>
          </a:prstGeom>
          <a:ln w="381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0B66A4-B925-4CF1-BF94-1C2A521ACC28}"/>
              </a:ext>
            </a:extLst>
          </p:cNvPr>
          <p:cNvCxnSpPr>
            <a:cxnSpLocks/>
          </p:cNvCxnSpPr>
          <p:nvPr/>
        </p:nvCxnSpPr>
        <p:spPr>
          <a:xfrm flipV="1">
            <a:off x="5934240" y="527611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742F78D7-7C4E-4052-B112-56CC24A83832}"/>
              </a:ext>
            </a:extLst>
          </p:cNvPr>
          <p:cNvCxnSpPr>
            <a:cxnSpLocks/>
          </p:cNvCxnSpPr>
          <p:nvPr/>
        </p:nvCxnSpPr>
        <p:spPr>
          <a:xfrm flipV="1">
            <a:off x="4623664" y="5276118"/>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685DC96-F61C-4131-AD38-EAA3E324BDAC}"/>
              </a:ext>
            </a:extLst>
          </p:cNvPr>
          <p:cNvCxnSpPr>
            <a:cxnSpLocks/>
          </p:cNvCxnSpPr>
          <p:nvPr/>
        </p:nvCxnSpPr>
        <p:spPr>
          <a:xfrm flipV="1">
            <a:off x="7252104" y="5274017"/>
            <a:ext cx="1340029" cy="1"/>
          </a:xfrm>
          <a:prstGeom prst="line">
            <a:avLst/>
          </a:prstGeom>
          <a:ln w="38100">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533FD7AB-C0A7-4D8C-9B9E-E5A9460535C5}"/>
              </a:ext>
            </a:extLst>
          </p:cNvPr>
          <p:cNvPicPr>
            <a:picLocks noChangeAspect="1"/>
          </p:cNvPicPr>
          <p:nvPr/>
        </p:nvPicPr>
        <p:blipFill rotWithShape="1">
          <a:blip r:embed="rId3"/>
          <a:srcRect r="15089" b="-8703"/>
          <a:stretch/>
        </p:blipFill>
        <p:spPr>
          <a:xfrm rot="5400000">
            <a:off x="3881172" y="4239304"/>
            <a:ext cx="1501217" cy="444014"/>
          </a:xfrm>
          <a:prstGeom prst="rect">
            <a:avLst/>
          </a:prstGeom>
        </p:spPr>
      </p:pic>
    </p:spTree>
    <p:extLst>
      <p:ext uri="{BB962C8B-B14F-4D97-AF65-F5344CB8AC3E}">
        <p14:creationId xmlns:p14="http://schemas.microsoft.com/office/powerpoint/2010/main" val="228812085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DA0D-7010-4877-8A10-C40AA2B62108}"/>
              </a:ext>
            </a:extLst>
          </p:cNvPr>
          <p:cNvSpPr>
            <a:spLocks noGrp="1"/>
          </p:cNvSpPr>
          <p:nvPr>
            <p:ph type="title"/>
          </p:nvPr>
        </p:nvSpPr>
        <p:spPr>
          <a:xfrm>
            <a:off x="269239" y="2084172"/>
            <a:ext cx="11653523" cy="1162178"/>
          </a:xfrm>
        </p:spPr>
        <p:txBody>
          <a:bodyPr/>
          <a:lstStyle/>
          <a:p>
            <a:r>
              <a:rPr lang="en-GB"/>
              <a:t>aka.ms/</a:t>
            </a:r>
            <a:r>
              <a:rPr lang="en-GB" err="1"/>
              <a:t>QuantumComp</a:t>
            </a:r>
            <a:endParaRPr lang="en-GB"/>
          </a:p>
        </p:txBody>
      </p:sp>
    </p:spTree>
    <p:extLst>
      <p:ext uri="{BB962C8B-B14F-4D97-AF65-F5344CB8AC3E}">
        <p14:creationId xmlns:p14="http://schemas.microsoft.com/office/powerpoint/2010/main" val="15307791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971C8-1A64-4316-AC88-9173EF22ABF1}"/>
              </a:ext>
            </a:extLst>
          </p:cNvPr>
          <p:cNvPicPr>
            <a:picLocks noChangeAspect="1"/>
          </p:cNvPicPr>
          <p:nvPr/>
        </p:nvPicPr>
        <p:blipFill rotWithShape="1">
          <a:blip r:embed="rId3">
            <a:extLst>
              <a:ext uri="{28A0092B-C50C-407E-A947-70E740481C1C}">
                <a14:useLocalDpi xmlns:a14="http://schemas.microsoft.com/office/drawing/2010/main" val="0"/>
              </a:ext>
            </a:extLst>
          </a:blip>
          <a:srcRect l="5016" r="5016"/>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D5DA8D8-00E8-4377-A4B0-40D9D1B1FC50}"/>
              </a:ext>
            </a:extLst>
          </p:cNvPr>
          <p:cNvSpPr/>
          <p:nvPr/>
        </p:nvSpPr>
        <p:spPr bwMode="auto">
          <a:xfrm>
            <a:off x="0" y="-1"/>
            <a:ext cx="12192000" cy="6858001"/>
          </a:xfrm>
          <a:prstGeom prst="rect">
            <a:avLst/>
          </a:prstGeom>
          <a:solidFill>
            <a:schemeClr val="tx2">
              <a:lumMod val="10000"/>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8E7E318-543E-43A4-94C1-7ADD4E3EF0EC}"/>
              </a:ext>
            </a:extLst>
          </p:cNvPr>
          <p:cNvSpPr>
            <a:spLocks noGrp="1"/>
          </p:cNvSpPr>
          <p:nvPr>
            <p:ph type="title"/>
          </p:nvPr>
        </p:nvSpPr>
        <p:spPr>
          <a:xfrm>
            <a:off x="269239" y="2084172"/>
            <a:ext cx="11653523" cy="849463"/>
          </a:xfrm>
        </p:spPr>
        <p:txBody>
          <a:bodyPr/>
          <a:lstStyle/>
          <a:p>
            <a:r>
              <a:rPr lang="en-GB" sz="4800"/>
              <a:t>So are classical computers obsolete then?</a:t>
            </a:r>
          </a:p>
        </p:txBody>
      </p:sp>
    </p:spTree>
    <p:extLst>
      <p:ext uri="{BB962C8B-B14F-4D97-AF65-F5344CB8AC3E}">
        <p14:creationId xmlns:p14="http://schemas.microsoft.com/office/powerpoint/2010/main" val="27467874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A48597-C2BF-4FDF-B583-3D3322D6AF01}"/>
              </a:ext>
            </a:extLst>
          </p:cNvPr>
          <p:cNvSpPr/>
          <p:nvPr/>
        </p:nvSpPr>
        <p:spPr bwMode="auto">
          <a:xfrm>
            <a:off x="0" y="-1"/>
            <a:ext cx="12192000" cy="6858001"/>
          </a:xfrm>
          <a:prstGeom prst="rect">
            <a:avLst/>
          </a:prstGeom>
          <a:solidFill>
            <a:schemeClr val="tx2">
              <a:lumMod val="10000"/>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877778-0B54-4067-B00F-E803ED1F0ED6}"/>
              </a:ext>
            </a:extLst>
          </p:cNvPr>
          <p:cNvSpPr>
            <a:spLocks noGrp="1"/>
          </p:cNvSpPr>
          <p:nvPr>
            <p:ph type="title"/>
          </p:nvPr>
        </p:nvSpPr>
        <p:spPr>
          <a:xfrm>
            <a:off x="269240" y="2084172"/>
            <a:ext cx="5557130" cy="932563"/>
          </a:xfrm>
          <a:solidFill>
            <a:srgbClr val="0078D7">
              <a:alpha val="73000"/>
            </a:srgbClr>
          </a:solidFill>
        </p:spPr>
        <p:txBody>
          <a:bodyPr vert="horz" wrap="square" lIns="146304" tIns="91440" rIns="146304" bIns="91440" rtlCol="0" anchor="t" anchorCtr="0">
            <a:spAutoFit/>
          </a:bodyPr>
          <a:lstStyle/>
          <a:p>
            <a:r>
              <a:rPr lang="en-GB" sz="5400">
                <a:solidFill>
                  <a:srgbClr val="FFFFFF"/>
                </a:solidFill>
                <a:latin typeface="Segoe UI Light"/>
              </a:rPr>
              <a:t>What’s in it for me? </a:t>
            </a:r>
          </a:p>
        </p:txBody>
      </p:sp>
      <p:sp>
        <p:nvSpPr>
          <p:cNvPr id="3" name="TextBox 2">
            <a:extLst>
              <a:ext uri="{FF2B5EF4-FFF2-40B4-BE49-F238E27FC236}">
                <a16:creationId xmlns:a16="http://schemas.microsoft.com/office/drawing/2014/main" id="{506FDFB0-5C69-41FC-B278-7393831F9C5A}"/>
              </a:ext>
            </a:extLst>
          </p:cNvPr>
          <p:cNvSpPr txBox="1"/>
          <p:nvPr/>
        </p:nvSpPr>
        <p:spPr>
          <a:xfrm>
            <a:off x="2704019" y="3016735"/>
            <a:ext cx="8679090" cy="904863"/>
          </a:xfrm>
          <a:prstGeom prst="rect">
            <a:avLst/>
          </a:prstGeom>
          <a:solidFill>
            <a:schemeClr val="accent2">
              <a:alpha val="73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4400" b="0" i="0" u="none" strike="noStrike" kern="1200" cap="none" spc="-98" normalizeH="0" baseline="0" noProof="0">
                <a:ln w="3175">
                  <a:noFill/>
                </a:ln>
                <a:gradFill>
                  <a:gsLst>
                    <a:gs pos="100000">
                      <a:srgbClr val="FFFFFF"/>
                    </a:gs>
                    <a:gs pos="0">
                      <a:srgbClr val="FFFFFF"/>
                    </a:gs>
                  </a:gsLst>
                  <a:lin ang="5400000" scaled="0"/>
                </a:gradFill>
                <a:effectLst/>
                <a:uLnTx/>
                <a:uFillTx/>
                <a:latin typeface="Consolas" panose="020B0609020204030204" pitchFamily="49" charset="0"/>
                <a:ea typeface="+mn-ea"/>
                <a:cs typeface="Segoe UI" pitchFamily="34" charset="0"/>
              </a:rPr>
              <a:t>&gt;The developer’s perspective</a:t>
            </a:r>
            <a:endPar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pic>
        <p:nvPicPr>
          <p:cNvPr id="6" name="Picture 5">
            <a:extLst>
              <a:ext uri="{FF2B5EF4-FFF2-40B4-BE49-F238E27FC236}">
                <a16:creationId xmlns:a16="http://schemas.microsoft.com/office/drawing/2014/main" id="{EB16DD34-BCF7-4A41-8834-5B018FFD674D}"/>
              </a:ext>
            </a:extLst>
          </p:cNvPr>
          <p:cNvPicPr>
            <a:picLocks noChangeAspect="1"/>
          </p:cNvPicPr>
          <p:nvPr/>
        </p:nvPicPr>
        <p:blipFill rotWithShape="1">
          <a:blip r:embed="rId3"/>
          <a:srcRect r="35552" b="29303"/>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F582E23-DAD5-43A1-91C7-42365566440F}"/>
              </a:ext>
            </a:extLst>
          </p:cNvPr>
          <p:cNvSpPr/>
          <p:nvPr/>
        </p:nvSpPr>
        <p:spPr bwMode="auto">
          <a:xfrm>
            <a:off x="0" y="0"/>
            <a:ext cx="12192000" cy="6858001"/>
          </a:xfrm>
          <a:prstGeom prst="rect">
            <a:avLst/>
          </a:prstGeom>
          <a:solidFill>
            <a:schemeClr val="tx2">
              <a:lumMod val="10000"/>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Title 1">
            <a:extLst>
              <a:ext uri="{FF2B5EF4-FFF2-40B4-BE49-F238E27FC236}">
                <a16:creationId xmlns:a16="http://schemas.microsoft.com/office/drawing/2014/main" id="{9DCD82B0-6752-45EF-B24B-DD32C80BAF3A}"/>
              </a:ext>
            </a:extLst>
          </p:cNvPr>
          <p:cNvSpPr txBox="1">
            <a:spLocks/>
          </p:cNvSpPr>
          <p:nvPr/>
        </p:nvSpPr>
        <p:spPr>
          <a:xfrm>
            <a:off x="269240" y="2084173"/>
            <a:ext cx="5557130" cy="932563"/>
          </a:xfrm>
          <a:prstGeom prst="rect">
            <a:avLst/>
          </a:prstGeom>
          <a:solidFill>
            <a:srgbClr val="0078D7">
              <a:alpha val="73000"/>
            </a:srgbClr>
          </a:solid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98" normalizeH="0" baseline="0" noProof="0">
                <a:ln w="3175">
                  <a:noFill/>
                </a:ln>
                <a:solidFill>
                  <a:srgbClr val="FFFFFF"/>
                </a:solidFill>
                <a:effectLst/>
                <a:uLnTx/>
                <a:uFillTx/>
                <a:latin typeface="Segoe UI Light"/>
                <a:ea typeface="+mn-ea"/>
                <a:cs typeface="Segoe UI" pitchFamily="34" charset="0"/>
              </a:rPr>
              <a:t>What’s in it for me? </a:t>
            </a:r>
          </a:p>
        </p:txBody>
      </p:sp>
      <p:sp>
        <p:nvSpPr>
          <p:cNvPr id="9" name="TextBox 8">
            <a:extLst>
              <a:ext uri="{FF2B5EF4-FFF2-40B4-BE49-F238E27FC236}">
                <a16:creationId xmlns:a16="http://schemas.microsoft.com/office/drawing/2014/main" id="{D9B53CCD-4583-40CA-8B53-1A12A9C1BA53}"/>
              </a:ext>
            </a:extLst>
          </p:cNvPr>
          <p:cNvSpPr txBox="1"/>
          <p:nvPr/>
        </p:nvSpPr>
        <p:spPr>
          <a:xfrm>
            <a:off x="2704019" y="3016736"/>
            <a:ext cx="8679090" cy="904863"/>
          </a:xfrm>
          <a:prstGeom prst="rect">
            <a:avLst/>
          </a:prstGeom>
          <a:solidFill>
            <a:schemeClr val="accent2">
              <a:alpha val="73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4400" b="0" i="0" u="none" strike="noStrike" kern="1200" cap="none" spc="-98" normalizeH="0" baseline="0" noProof="0">
                <a:ln w="3175">
                  <a:noFill/>
                </a:ln>
                <a:gradFill>
                  <a:gsLst>
                    <a:gs pos="100000">
                      <a:srgbClr val="FFFFFF"/>
                    </a:gs>
                    <a:gs pos="0">
                      <a:srgbClr val="FFFFFF"/>
                    </a:gs>
                  </a:gsLst>
                  <a:lin ang="5400000" scaled="0"/>
                </a:gradFill>
                <a:effectLst/>
                <a:uLnTx/>
                <a:uFillTx/>
                <a:latin typeface="Consolas" panose="020B0609020204030204" pitchFamily="49" charset="0"/>
                <a:ea typeface="+mn-ea"/>
                <a:cs typeface="Segoe UI" pitchFamily="34" charset="0"/>
              </a:rPr>
              <a:t>&gt;The developer’s perspective</a:t>
            </a:r>
            <a:endPar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7718128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1D5AE7-E578-44DB-B446-A3C03B0F1470}"/>
              </a:ext>
            </a:extLst>
          </p:cNvPr>
          <p:cNvSpPr/>
          <p:nvPr/>
        </p:nvSpPr>
        <p:spPr bwMode="auto">
          <a:xfrm>
            <a:off x="0" y="1"/>
            <a:ext cx="12192000" cy="899884"/>
          </a:xfrm>
          <a:prstGeom prst="rect">
            <a:avLst/>
          </a:prstGeom>
          <a:solidFill>
            <a:schemeClr val="tx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5" name="Rectangle 4">
            <a:extLst>
              <a:ext uri="{FF2B5EF4-FFF2-40B4-BE49-F238E27FC236}">
                <a16:creationId xmlns:a16="http://schemas.microsoft.com/office/drawing/2014/main" id="{488489B8-0A4B-404C-B2C9-8128D84C0767}"/>
              </a:ext>
            </a:extLst>
          </p:cNvPr>
          <p:cNvSpPr/>
          <p:nvPr/>
        </p:nvSpPr>
        <p:spPr bwMode="auto">
          <a:xfrm>
            <a:off x="0" y="5972629"/>
            <a:ext cx="12192000" cy="885371"/>
          </a:xfrm>
          <a:prstGeom prst="rect">
            <a:avLst/>
          </a:prstGeom>
          <a:solidFill>
            <a:schemeClr val="tx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6123896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A48597-C2BF-4FDF-B583-3D3322D6AF01}"/>
              </a:ext>
            </a:extLst>
          </p:cNvPr>
          <p:cNvSpPr/>
          <p:nvPr/>
        </p:nvSpPr>
        <p:spPr bwMode="auto">
          <a:xfrm>
            <a:off x="0" y="-1"/>
            <a:ext cx="12192000" cy="6858001"/>
          </a:xfrm>
          <a:prstGeom prst="rect">
            <a:avLst/>
          </a:prstGeom>
          <a:solidFill>
            <a:schemeClr val="tx2">
              <a:lumMod val="10000"/>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877778-0B54-4067-B00F-E803ED1F0ED6}"/>
              </a:ext>
            </a:extLst>
          </p:cNvPr>
          <p:cNvSpPr>
            <a:spLocks noGrp="1"/>
          </p:cNvSpPr>
          <p:nvPr>
            <p:ph type="title"/>
          </p:nvPr>
        </p:nvSpPr>
        <p:spPr>
          <a:xfrm>
            <a:off x="269240" y="2084172"/>
            <a:ext cx="5557130" cy="932563"/>
          </a:xfrm>
          <a:solidFill>
            <a:srgbClr val="0078D7">
              <a:alpha val="73000"/>
            </a:srgbClr>
          </a:solidFill>
        </p:spPr>
        <p:txBody>
          <a:bodyPr vert="horz" wrap="square" lIns="146304" tIns="91440" rIns="146304" bIns="91440" rtlCol="0" anchor="t" anchorCtr="0">
            <a:spAutoFit/>
          </a:bodyPr>
          <a:lstStyle/>
          <a:p>
            <a:r>
              <a:rPr lang="en-GB" sz="5400">
                <a:solidFill>
                  <a:srgbClr val="FFFFFF"/>
                </a:solidFill>
                <a:latin typeface="Segoe UI Light"/>
              </a:rPr>
              <a:t>What’s in it for me? </a:t>
            </a:r>
          </a:p>
        </p:txBody>
      </p:sp>
      <p:sp>
        <p:nvSpPr>
          <p:cNvPr id="3" name="TextBox 2">
            <a:extLst>
              <a:ext uri="{FF2B5EF4-FFF2-40B4-BE49-F238E27FC236}">
                <a16:creationId xmlns:a16="http://schemas.microsoft.com/office/drawing/2014/main" id="{506FDFB0-5C69-41FC-B278-7393831F9C5A}"/>
              </a:ext>
            </a:extLst>
          </p:cNvPr>
          <p:cNvSpPr txBox="1"/>
          <p:nvPr/>
        </p:nvSpPr>
        <p:spPr>
          <a:xfrm>
            <a:off x="2704019" y="3016735"/>
            <a:ext cx="8679090" cy="904863"/>
          </a:xfrm>
          <a:prstGeom prst="rect">
            <a:avLst/>
          </a:prstGeom>
          <a:solidFill>
            <a:schemeClr val="accent2">
              <a:alpha val="73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4400" b="0" i="0" u="none" strike="noStrike" kern="1200" cap="none" spc="-98" normalizeH="0" baseline="0" noProof="0">
                <a:ln w="3175">
                  <a:noFill/>
                </a:ln>
                <a:gradFill>
                  <a:gsLst>
                    <a:gs pos="100000">
                      <a:srgbClr val="FFFFFF"/>
                    </a:gs>
                    <a:gs pos="0">
                      <a:srgbClr val="FFFFFF"/>
                    </a:gs>
                  </a:gsLst>
                  <a:lin ang="5400000" scaled="0"/>
                </a:gradFill>
                <a:effectLst/>
                <a:uLnTx/>
                <a:uFillTx/>
                <a:latin typeface="Consolas" panose="020B0609020204030204" pitchFamily="49" charset="0"/>
                <a:ea typeface="+mn-ea"/>
                <a:cs typeface="Segoe UI" pitchFamily="34" charset="0"/>
              </a:rPr>
              <a:t>&gt;The developer’s perspective</a:t>
            </a:r>
            <a:endPar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pic>
        <p:nvPicPr>
          <p:cNvPr id="6" name="Picture 5">
            <a:extLst>
              <a:ext uri="{FF2B5EF4-FFF2-40B4-BE49-F238E27FC236}">
                <a16:creationId xmlns:a16="http://schemas.microsoft.com/office/drawing/2014/main" id="{EB16DD34-BCF7-4A41-8834-5B018FFD674D}"/>
              </a:ext>
            </a:extLst>
          </p:cNvPr>
          <p:cNvPicPr>
            <a:picLocks noChangeAspect="1"/>
          </p:cNvPicPr>
          <p:nvPr/>
        </p:nvPicPr>
        <p:blipFill rotWithShape="1">
          <a:blip r:embed="rId3"/>
          <a:srcRect r="35552" b="29303"/>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F582E23-DAD5-43A1-91C7-42365566440F}"/>
              </a:ext>
            </a:extLst>
          </p:cNvPr>
          <p:cNvSpPr/>
          <p:nvPr/>
        </p:nvSpPr>
        <p:spPr bwMode="auto">
          <a:xfrm>
            <a:off x="0" y="0"/>
            <a:ext cx="12192000" cy="6858001"/>
          </a:xfrm>
          <a:prstGeom prst="rect">
            <a:avLst/>
          </a:prstGeom>
          <a:solidFill>
            <a:schemeClr val="tx2">
              <a:lumMod val="10000"/>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BCF628B2-4F0F-4FF9-B2AC-A470DD73FC8E}"/>
              </a:ext>
            </a:extLst>
          </p:cNvPr>
          <p:cNvSpPr txBox="1"/>
          <p:nvPr/>
        </p:nvSpPr>
        <p:spPr>
          <a:xfrm>
            <a:off x="2757537" y="1500935"/>
            <a:ext cx="6676145" cy="3936462"/>
          </a:xfrm>
          <a:prstGeom prst="rect">
            <a:avLst/>
          </a:prstGeom>
          <a:solidFill>
            <a:srgbClr val="000000">
              <a:alpha val="54000"/>
            </a:srgbClr>
          </a:solidFill>
        </p:spPr>
        <p:txBody>
          <a:bodyPr wrap="square" lIns="182880" tIns="146304" rIns="182880" bIns="146304" rtlCol="0">
            <a:spAutoFit/>
          </a:bodyPr>
          <a:lstStyle/>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Combine large prime numbers.</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Use composite number as public key.</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Share public key.</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Encrypt data using public key.</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Send encrypted data.</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Decrypt data with private key.</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GB"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Profit.</a:t>
            </a:r>
          </a:p>
        </p:txBody>
      </p:sp>
    </p:spTree>
    <p:extLst>
      <p:ext uri="{BB962C8B-B14F-4D97-AF65-F5344CB8AC3E}">
        <p14:creationId xmlns:p14="http://schemas.microsoft.com/office/powerpoint/2010/main" val="878581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5E9CF7-8308-4176-92B8-C142D0D1A472}"/>
                  </a:ext>
                </a:extLst>
              </p:cNvPr>
              <p:cNvSpPr txBox="1"/>
              <p:nvPr/>
            </p:nvSpPr>
            <p:spPr>
              <a:xfrm>
                <a:off x="8648700" y="0"/>
                <a:ext cx="3543300" cy="1501950"/>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Number to factorise: </a:t>
                </a:r>
                <a14:m>
                  <m:oMath xmlns:m="http://schemas.openxmlformats.org/officeDocument/2006/math">
                    <m:r>
                      <a:rPr kumimoji="0" lang="en-GB"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𝑁</m:t>
                    </m:r>
                  </m:oMath>
                </a14:m>
                <a:endPar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Guessed number: </a:t>
                </a:r>
                <a14:m>
                  <m:oMath xmlns:m="http://schemas.openxmlformats.org/officeDocument/2006/math">
                    <m:r>
                      <a:rPr kumimoji="0" lang="en-GB" sz="2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𝑎</m:t>
                    </m:r>
                  </m:oMath>
                </a14:m>
                <a:endPar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Period: </a:t>
                </a:r>
                <a14:m>
                  <m:oMath xmlns:m="http://schemas.openxmlformats.org/officeDocument/2006/math">
                    <m:r>
                      <a:rPr kumimoji="0" lang="en-GB" sz="24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𝑟</m:t>
                    </m:r>
                  </m:oMath>
                </a14:m>
                <a:endPar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mc:Choice>
        <mc:Fallback xmlns="">
          <p:sp>
            <p:nvSpPr>
              <p:cNvPr id="13" name="TextBox 12">
                <a:extLst>
                  <a:ext uri="{FF2B5EF4-FFF2-40B4-BE49-F238E27FC236}">
                    <a16:creationId xmlns:a16="http://schemas.microsoft.com/office/drawing/2014/main" id="{625E9CF7-8308-4176-92B8-C142D0D1A472}"/>
                  </a:ext>
                </a:extLst>
              </p:cNvPr>
              <p:cNvSpPr txBox="1">
                <a:spLocks noRot="1" noChangeAspect="1" noMove="1" noResize="1" noEditPoints="1" noAdjustHandles="1" noChangeArrowheads="1" noChangeShapeType="1" noTextEdit="1"/>
              </p:cNvSpPr>
              <p:nvPr/>
            </p:nvSpPr>
            <p:spPr>
              <a:xfrm>
                <a:off x="8648700" y="0"/>
                <a:ext cx="3543300" cy="1501950"/>
              </a:xfrm>
              <a:prstGeom prst="rect">
                <a:avLst/>
              </a:prstGeom>
              <a:blipFill>
                <a:blip r:embed="rId3"/>
                <a:stretch>
                  <a:fillRect/>
                </a:stretch>
              </a:blipFill>
            </p:spPr>
            <p:txBody>
              <a:bodyPr/>
              <a:lstStyle/>
              <a:p>
                <a:r>
                  <a:rPr lang="en-GB">
                    <a:noFill/>
                  </a:rPr>
                  <a:t> </a:t>
                </a:r>
              </a:p>
            </p:txBody>
          </p:sp>
        </mc:Fallback>
      </mc:AlternateContent>
      <p:grpSp>
        <p:nvGrpSpPr>
          <p:cNvPr id="132" name="Group 131">
            <a:extLst>
              <a:ext uri="{FF2B5EF4-FFF2-40B4-BE49-F238E27FC236}">
                <a16:creationId xmlns:a16="http://schemas.microsoft.com/office/drawing/2014/main" id="{E7EC2953-E4CF-49C9-92CE-CF3A9FDA7A12}"/>
              </a:ext>
            </a:extLst>
          </p:cNvPr>
          <p:cNvGrpSpPr/>
          <p:nvPr/>
        </p:nvGrpSpPr>
        <p:grpSpPr>
          <a:xfrm>
            <a:off x="2520382" y="2263729"/>
            <a:ext cx="3067635" cy="1345665"/>
            <a:chOff x="2520382" y="2263729"/>
            <a:chExt cx="3067635" cy="1345665"/>
          </a:xfrm>
        </p:grpSpPr>
        <p:cxnSp>
          <p:nvCxnSpPr>
            <p:cNvPr id="25" name="Straight Arrow Connector 24">
              <a:extLst>
                <a:ext uri="{FF2B5EF4-FFF2-40B4-BE49-F238E27FC236}">
                  <a16:creationId xmlns:a16="http://schemas.microsoft.com/office/drawing/2014/main" id="{C6495E8A-E0E3-4C9C-ADEC-4C9A10B734D7}"/>
                </a:ext>
              </a:extLst>
            </p:cNvPr>
            <p:cNvCxnSpPr>
              <a:cxnSpLocks/>
              <a:stCxn id="47" idx="3"/>
              <a:endCxn id="31" idx="1"/>
            </p:cNvCxnSpPr>
            <p:nvPr/>
          </p:nvCxnSpPr>
          <p:spPr>
            <a:xfrm flipV="1">
              <a:off x="2520382" y="2936562"/>
              <a:ext cx="1146449" cy="1"/>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D79D859-8599-4FFF-928E-C11A2E3AD39B}"/>
                </a:ext>
              </a:extLst>
            </p:cNvPr>
            <p:cNvGrpSpPr/>
            <p:nvPr/>
          </p:nvGrpSpPr>
          <p:grpSpPr>
            <a:xfrm>
              <a:off x="3666831" y="2263729"/>
              <a:ext cx="1921186" cy="1345665"/>
              <a:chOff x="3733817" y="1261482"/>
              <a:chExt cx="1921186" cy="1345665"/>
            </a:xfrm>
          </p:grpSpPr>
          <p:sp>
            <p:nvSpPr>
              <p:cNvPr id="31" name="Diamond 30">
                <a:extLst>
                  <a:ext uri="{FF2B5EF4-FFF2-40B4-BE49-F238E27FC236}">
                    <a16:creationId xmlns:a16="http://schemas.microsoft.com/office/drawing/2014/main" id="{0096CE51-AD19-4FD5-88C5-65C65EF667BB}"/>
                  </a:ext>
                </a:extLst>
              </p:cNvPr>
              <p:cNvSpPr/>
              <p:nvPr/>
            </p:nvSpPr>
            <p:spPr bwMode="auto">
              <a:xfrm>
                <a:off x="3733817" y="1261482"/>
                <a:ext cx="1921186" cy="1345665"/>
              </a:xfrm>
              <a:prstGeom prst="diamond">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3A052A-94E5-4904-ADF9-222A7A8A9894}"/>
                      </a:ext>
                    </a:extLst>
                  </p:cNvPr>
                  <p:cNvSpPr txBox="1"/>
                  <p:nvPr/>
                </p:nvSpPr>
                <p:spPr>
                  <a:xfrm>
                    <a:off x="3839970" y="1662341"/>
                    <a:ext cx="173312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gcd</a:t>
                    </a: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r>
                      <a:rPr kumimoji="0" lang="en-GB" sz="18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a,N</a:t>
                    </a: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r>
                      <a:rPr kumimoji="0" lang="en-GB" sz="1800" b="0" i="0" u="none" strike="noStrike" kern="1200" cap="none" spc="0" normalizeH="0" baseline="0" noProof="0">
                        <a:ln>
                          <a:noFill/>
                        </a:ln>
                        <a:solidFill>
                          <a:srgbClr val="FFFFFF"/>
                        </a:solidFill>
                        <a:effectLst/>
                        <a:uLnTx/>
                        <a:uFillTx/>
                        <a:latin typeface="Segoe UI"/>
                        <a:ea typeface="+mn-ea"/>
                        <a:cs typeface="+mn-cs"/>
                      </a:rPr>
                      <a:t> </a:t>
                    </a:r>
                    <a14:m>
                      <m:oMath xmlns:m="http://schemas.openxmlformats.org/officeDocument/2006/math">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oMath>
                    </a14:m>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mc:Choice>
            <mc:Fallback xmlns="">
              <p:sp>
                <p:nvSpPr>
                  <p:cNvPr id="32" name="TextBox 31">
                    <a:extLst>
                      <a:ext uri="{FF2B5EF4-FFF2-40B4-BE49-F238E27FC236}">
                        <a16:creationId xmlns:a16="http://schemas.microsoft.com/office/drawing/2014/main" id="{E23A052A-94E5-4904-ADF9-222A7A8A9894}"/>
                      </a:ext>
                    </a:extLst>
                  </p:cNvPr>
                  <p:cNvSpPr txBox="1">
                    <a:spLocks noRot="1" noChangeAspect="1" noMove="1" noResize="1" noEditPoints="1" noAdjustHandles="1" noChangeArrowheads="1" noChangeShapeType="1" noTextEdit="1"/>
                  </p:cNvSpPr>
                  <p:nvPr/>
                </p:nvSpPr>
                <p:spPr>
                  <a:xfrm>
                    <a:off x="3839970" y="1662341"/>
                    <a:ext cx="1733124" cy="544765"/>
                  </a:xfrm>
                  <a:prstGeom prst="rect">
                    <a:avLst/>
                  </a:prstGeom>
                  <a:blipFill>
                    <a:blip r:embed="rId4"/>
                    <a:stretch>
                      <a:fillRect/>
                    </a:stretch>
                  </a:blipFill>
                </p:spPr>
                <p:txBody>
                  <a:bodyPr/>
                  <a:lstStyle/>
                  <a:p>
                    <a:r>
                      <a:rPr lang="en-GB">
                        <a:noFill/>
                      </a:rPr>
                      <a:t> </a:t>
                    </a:r>
                  </a:p>
                </p:txBody>
              </p:sp>
            </mc:Fallback>
          </mc:AlternateContent>
        </p:grpSp>
      </p:grpSp>
      <p:grpSp>
        <p:nvGrpSpPr>
          <p:cNvPr id="48" name="Group 47">
            <a:extLst>
              <a:ext uri="{FF2B5EF4-FFF2-40B4-BE49-F238E27FC236}">
                <a16:creationId xmlns:a16="http://schemas.microsoft.com/office/drawing/2014/main" id="{D4D001B3-3EF6-498A-B504-B6ACE7AA2C38}"/>
              </a:ext>
            </a:extLst>
          </p:cNvPr>
          <p:cNvGrpSpPr/>
          <p:nvPr/>
        </p:nvGrpSpPr>
        <p:grpSpPr>
          <a:xfrm>
            <a:off x="322656" y="2390259"/>
            <a:ext cx="2197726" cy="1139738"/>
            <a:chOff x="864742" y="2545655"/>
            <a:chExt cx="2197726" cy="1139738"/>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6498B7-6F42-414E-A597-A729A807B801}"/>
                    </a:ext>
                  </a:extLst>
                </p:cNvPr>
                <p:cNvSpPr txBox="1"/>
                <p:nvPr/>
              </p:nvSpPr>
              <p:spPr>
                <a:xfrm>
                  <a:off x="906808" y="2592786"/>
                  <a:ext cx="2078235" cy="10926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Pick random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number </a:t>
                  </a:r>
                  <a14:m>
                    <m:oMath xmlns:m="http://schemas.openxmlformats.org/officeDocument/2006/math">
                      <m:r>
                        <a:rPr kumimoji="0" lang="en-GB" sz="2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𝑎</m:t>
                      </m:r>
                    </m:oMath>
                  </a14:m>
                  <a:endPar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Cambria Math" panose="02040503050406030204" pitchFamily="18" charset="0"/>
                    <a:ea typeface="Cambria Math" panose="02040503050406030204" pitchFamily="18" charset="0"/>
                    <a:cs typeface="+mn-cs"/>
                  </a:endParaRPr>
                </a:p>
              </p:txBody>
            </p:sp>
          </mc:Choice>
          <mc:Fallback xmlns="">
            <p:sp>
              <p:nvSpPr>
                <p:cNvPr id="12" name="TextBox 11">
                  <a:extLst>
                    <a:ext uri="{FF2B5EF4-FFF2-40B4-BE49-F238E27FC236}">
                      <a16:creationId xmlns:a16="http://schemas.microsoft.com/office/drawing/2014/main" id="{E26498B7-6F42-414E-A597-A729A807B801}"/>
                    </a:ext>
                  </a:extLst>
                </p:cNvPr>
                <p:cNvSpPr txBox="1">
                  <a:spLocks noRot="1" noChangeAspect="1" noMove="1" noResize="1" noEditPoints="1" noAdjustHandles="1" noChangeArrowheads="1" noChangeShapeType="1" noTextEdit="1"/>
                </p:cNvSpPr>
                <p:nvPr/>
              </p:nvSpPr>
              <p:spPr>
                <a:xfrm>
                  <a:off x="906808" y="2592786"/>
                  <a:ext cx="2078235" cy="1092607"/>
                </a:xfrm>
                <a:prstGeom prst="rect">
                  <a:avLst/>
                </a:prstGeom>
                <a:blipFill>
                  <a:blip r:embed="rId5"/>
                  <a:stretch>
                    <a:fillRect/>
                  </a:stretch>
                </a:blipFill>
              </p:spPr>
              <p:txBody>
                <a:bodyPr/>
                <a:lstStyle/>
                <a:p>
                  <a:r>
                    <a:rPr lang="en-GB">
                      <a:noFill/>
                    </a:rPr>
                    <a:t> </a:t>
                  </a:r>
                </a:p>
              </p:txBody>
            </p:sp>
          </mc:Fallback>
        </mc:AlternateContent>
        <p:sp>
          <p:nvSpPr>
            <p:cNvPr id="47" name="Rectangle: Rounded Corners 46">
              <a:extLst>
                <a:ext uri="{FF2B5EF4-FFF2-40B4-BE49-F238E27FC236}">
                  <a16:creationId xmlns:a16="http://schemas.microsoft.com/office/drawing/2014/main" id="{86508AD6-C69F-4D7A-A717-73705E5C753F}"/>
                </a:ext>
              </a:extLst>
            </p:cNvPr>
            <p:cNvSpPr/>
            <p:nvPr/>
          </p:nvSpPr>
          <p:spPr bwMode="auto">
            <a:xfrm>
              <a:off x="864742" y="2545655"/>
              <a:ext cx="2197726" cy="1092607"/>
            </a:xfrm>
            <a:prstGeom prst="round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4479F662-C41E-4216-A968-AFF091042804}"/>
              </a:ext>
            </a:extLst>
          </p:cNvPr>
          <p:cNvGrpSpPr/>
          <p:nvPr/>
        </p:nvGrpSpPr>
        <p:grpSpPr>
          <a:xfrm>
            <a:off x="3678953" y="4002368"/>
            <a:ext cx="4128967" cy="2337107"/>
            <a:chOff x="3678953" y="4002368"/>
            <a:chExt cx="4128967" cy="2337107"/>
          </a:xfrm>
        </p:grpSpPr>
        <p:grpSp>
          <p:nvGrpSpPr>
            <p:cNvPr id="59" name="Group 58">
              <a:extLst>
                <a:ext uri="{FF2B5EF4-FFF2-40B4-BE49-F238E27FC236}">
                  <a16:creationId xmlns:a16="http://schemas.microsoft.com/office/drawing/2014/main" id="{D867858A-BB46-4DD5-9C85-AE80935F0711}"/>
                </a:ext>
              </a:extLst>
            </p:cNvPr>
            <p:cNvGrpSpPr/>
            <p:nvPr/>
          </p:nvGrpSpPr>
          <p:grpSpPr>
            <a:xfrm>
              <a:off x="3678953" y="4993810"/>
              <a:ext cx="1921186" cy="1345665"/>
              <a:chOff x="3733817" y="1261482"/>
              <a:chExt cx="1921186" cy="1345665"/>
            </a:xfrm>
          </p:grpSpPr>
          <p:sp>
            <p:nvSpPr>
              <p:cNvPr id="60" name="Diamond 59">
                <a:extLst>
                  <a:ext uri="{FF2B5EF4-FFF2-40B4-BE49-F238E27FC236}">
                    <a16:creationId xmlns:a16="http://schemas.microsoft.com/office/drawing/2014/main" id="{B7F6CF91-47FA-40F3-B5AC-2B6D343E24F4}"/>
                  </a:ext>
                </a:extLst>
              </p:cNvPr>
              <p:cNvSpPr/>
              <p:nvPr/>
            </p:nvSpPr>
            <p:spPr bwMode="auto">
              <a:xfrm>
                <a:off x="3733817" y="1261482"/>
                <a:ext cx="1921186" cy="1345665"/>
              </a:xfrm>
              <a:prstGeom prst="diamond">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FEB16073-C496-49EE-ABC1-1678A528944E}"/>
                  </a:ext>
                </a:extLst>
              </p:cNvPr>
              <p:cNvSpPr txBox="1"/>
              <p:nvPr/>
            </p:nvSpPr>
            <p:spPr>
              <a:xfrm>
                <a:off x="4013923" y="1648082"/>
                <a:ext cx="1360973"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Is </a:t>
                </a:r>
                <a:r>
                  <a:rPr kumimoji="0" lang="en-GB"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a:t>
                </a:r>
                <a:r>
                  <a:rPr kumimoji="0" lang="en-GB"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odd?</a:t>
                </a:r>
              </a:p>
            </p:txBody>
          </p:sp>
        </p:grpSp>
        <p:cxnSp>
          <p:nvCxnSpPr>
            <p:cNvPr id="90" name="Connector: Elbow 89">
              <a:extLst>
                <a:ext uri="{FF2B5EF4-FFF2-40B4-BE49-F238E27FC236}">
                  <a16:creationId xmlns:a16="http://schemas.microsoft.com/office/drawing/2014/main" id="{D7545F6E-2D6E-4D3A-90D1-C6459E22AAAC}"/>
                </a:ext>
              </a:extLst>
            </p:cNvPr>
            <p:cNvCxnSpPr>
              <a:stCxn id="17" idx="2"/>
              <a:endCxn id="60" idx="0"/>
            </p:cNvCxnSpPr>
            <p:nvPr/>
          </p:nvCxnSpPr>
          <p:spPr>
            <a:xfrm rot="5400000">
              <a:off x="5728012" y="2913902"/>
              <a:ext cx="991442" cy="3168374"/>
            </a:xfrm>
            <a:prstGeom prst="bentConnector3">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7DAD25-83DD-4ACA-A9B7-3A4E1CDE929A}"/>
              </a:ext>
            </a:extLst>
          </p:cNvPr>
          <p:cNvGrpSpPr/>
          <p:nvPr/>
        </p:nvGrpSpPr>
        <p:grpSpPr>
          <a:xfrm>
            <a:off x="3146999" y="363450"/>
            <a:ext cx="2960850" cy="1900279"/>
            <a:chOff x="3146999" y="363450"/>
            <a:chExt cx="2960850" cy="1900279"/>
          </a:xfrm>
        </p:grpSpPr>
        <p:grpSp>
          <p:nvGrpSpPr>
            <p:cNvPr id="50" name="Group 49">
              <a:extLst>
                <a:ext uri="{FF2B5EF4-FFF2-40B4-BE49-F238E27FC236}">
                  <a16:creationId xmlns:a16="http://schemas.microsoft.com/office/drawing/2014/main" id="{BDDFA1E8-3777-4F6C-86D2-C168A7EFA866}"/>
                </a:ext>
              </a:extLst>
            </p:cNvPr>
            <p:cNvGrpSpPr/>
            <p:nvPr/>
          </p:nvGrpSpPr>
          <p:grpSpPr>
            <a:xfrm>
              <a:off x="3146999" y="363450"/>
              <a:ext cx="2960850" cy="1092607"/>
              <a:chOff x="951101" y="2545655"/>
              <a:chExt cx="2956206" cy="1092607"/>
            </a:xfrm>
          </p:grpSpPr>
          <p:sp>
            <p:nvSpPr>
              <p:cNvPr id="51" name="TextBox 50">
                <a:extLst>
                  <a:ext uri="{FF2B5EF4-FFF2-40B4-BE49-F238E27FC236}">
                    <a16:creationId xmlns:a16="http://schemas.microsoft.com/office/drawing/2014/main" id="{7E89C0BB-6151-464D-8AA6-8B8083B2D5C2}"/>
                  </a:ext>
                </a:extLst>
              </p:cNvPr>
              <p:cNvSpPr txBox="1"/>
              <p:nvPr/>
            </p:nvSpPr>
            <p:spPr>
              <a:xfrm>
                <a:off x="951101" y="2606877"/>
                <a:ext cx="2956206"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srgbClr val="00B0F0"/>
                    </a:solidFill>
                    <a:effectLst/>
                    <a:uLnTx/>
                    <a:uFillTx/>
                    <a:latin typeface="Segoe UI"/>
                    <a:ea typeface="+mn-ea"/>
                    <a:cs typeface="+mn-cs"/>
                  </a:rPr>
                  <a:t>You accidentally found a factor, yay!</a:t>
                </a:r>
                <a:endParaRPr kumimoji="0" lang="en-GB" sz="2400" b="0" i="0" u="none" strike="noStrike" kern="1200" cap="none" spc="0" normalizeH="0" baseline="0" noProof="0">
                  <a:ln>
                    <a:noFill/>
                  </a:ln>
                  <a:solidFill>
                    <a:srgbClr val="00B0F0"/>
                  </a:solidFill>
                  <a:effectLst/>
                  <a:uLnTx/>
                  <a:uFillTx/>
                  <a:latin typeface="Cambria Math" panose="02040503050406030204" pitchFamily="18" charset="0"/>
                  <a:ea typeface="Cambria Math" panose="02040503050406030204" pitchFamily="18" charset="0"/>
                  <a:cs typeface="+mn-cs"/>
                </a:endParaRPr>
              </a:p>
            </p:txBody>
          </p:sp>
          <p:sp>
            <p:nvSpPr>
              <p:cNvPr id="52" name="Rectangle: Rounded Corners 51">
                <a:extLst>
                  <a:ext uri="{FF2B5EF4-FFF2-40B4-BE49-F238E27FC236}">
                    <a16:creationId xmlns:a16="http://schemas.microsoft.com/office/drawing/2014/main" id="{B5719AC0-7DD8-43EF-9B2F-3AF089BED938}"/>
                  </a:ext>
                </a:extLst>
              </p:cNvPr>
              <p:cNvSpPr/>
              <p:nvPr/>
            </p:nvSpPr>
            <p:spPr bwMode="auto">
              <a:xfrm>
                <a:off x="995395" y="2545655"/>
                <a:ext cx="2867619" cy="1092607"/>
              </a:xfrm>
              <a:prstGeom prst="roundRect">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solidFill>
                    <a:srgbClr val="00B0F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BCDE8BBD-5CEB-4F28-A502-DB787A69776E}"/>
                </a:ext>
              </a:extLst>
            </p:cNvPr>
            <p:cNvGrpSpPr/>
            <p:nvPr/>
          </p:nvGrpSpPr>
          <p:grpSpPr>
            <a:xfrm>
              <a:off x="4405020" y="1456057"/>
              <a:ext cx="469049" cy="807672"/>
              <a:chOff x="4405020" y="1456057"/>
              <a:chExt cx="469049" cy="807672"/>
            </a:xfrm>
          </p:grpSpPr>
          <p:cxnSp>
            <p:nvCxnSpPr>
              <p:cNvPr id="44" name="Straight Arrow Connector 43">
                <a:extLst>
                  <a:ext uri="{FF2B5EF4-FFF2-40B4-BE49-F238E27FC236}">
                    <a16:creationId xmlns:a16="http://schemas.microsoft.com/office/drawing/2014/main" id="{33686F4F-C0EA-45DD-ABAE-9EA267D99E93}"/>
                  </a:ext>
                </a:extLst>
              </p:cNvPr>
              <p:cNvCxnSpPr>
                <a:cxnSpLocks/>
                <a:stCxn id="31" idx="0"/>
                <a:endCxn id="52" idx="2"/>
              </p:cNvCxnSpPr>
              <p:nvPr/>
            </p:nvCxnSpPr>
            <p:spPr>
              <a:xfrm flipV="1">
                <a:off x="4627424" y="1456057"/>
                <a:ext cx="1" cy="807672"/>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15" name="Graphic 114" descr="Checkmark">
                <a:extLst>
                  <a:ext uri="{FF2B5EF4-FFF2-40B4-BE49-F238E27FC236}">
                    <a16:creationId xmlns:a16="http://schemas.microsoft.com/office/drawing/2014/main" id="{08E24C80-1AE0-4D8E-B35D-082BBE457E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5020" y="1625368"/>
                <a:ext cx="469049" cy="469049"/>
              </a:xfrm>
              <a:prstGeom prst="rect">
                <a:avLst/>
              </a:prstGeom>
            </p:spPr>
          </p:pic>
        </p:grpSp>
      </p:grpSp>
      <p:grpSp>
        <p:nvGrpSpPr>
          <p:cNvPr id="136" name="Group 135">
            <a:extLst>
              <a:ext uri="{FF2B5EF4-FFF2-40B4-BE49-F238E27FC236}">
                <a16:creationId xmlns:a16="http://schemas.microsoft.com/office/drawing/2014/main" id="{D19F7F79-7FB2-42E0-A7A7-C260D0A539FE}"/>
              </a:ext>
            </a:extLst>
          </p:cNvPr>
          <p:cNvGrpSpPr/>
          <p:nvPr/>
        </p:nvGrpSpPr>
        <p:grpSpPr>
          <a:xfrm>
            <a:off x="5600139" y="4993809"/>
            <a:ext cx="3173528" cy="1345665"/>
            <a:chOff x="5600139" y="4993809"/>
            <a:chExt cx="3173528" cy="1345665"/>
          </a:xfrm>
        </p:grpSpPr>
        <p:grpSp>
          <p:nvGrpSpPr>
            <p:cNvPr id="68" name="Group 67">
              <a:extLst>
                <a:ext uri="{FF2B5EF4-FFF2-40B4-BE49-F238E27FC236}">
                  <a16:creationId xmlns:a16="http://schemas.microsoft.com/office/drawing/2014/main" id="{23C51D16-7919-460A-AFAB-80F6727B14C4}"/>
                </a:ext>
              </a:extLst>
            </p:cNvPr>
            <p:cNvGrpSpPr/>
            <p:nvPr/>
          </p:nvGrpSpPr>
          <p:grpSpPr>
            <a:xfrm>
              <a:off x="6852481" y="4993809"/>
              <a:ext cx="1921186" cy="1345665"/>
              <a:chOff x="3733817" y="1261482"/>
              <a:chExt cx="1921186" cy="1345665"/>
            </a:xfrm>
          </p:grpSpPr>
          <p:sp>
            <p:nvSpPr>
              <p:cNvPr id="69" name="Diamond 68">
                <a:extLst>
                  <a:ext uri="{FF2B5EF4-FFF2-40B4-BE49-F238E27FC236}">
                    <a16:creationId xmlns:a16="http://schemas.microsoft.com/office/drawing/2014/main" id="{B4E23C8F-04AB-4233-8B86-AF4FB8B9B495}"/>
                  </a:ext>
                </a:extLst>
              </p:cNvPr>
              <p:cNvSpPr/>
              <p:nvPr/>
            </p:nvSpPr>
            <p:spPr bwMode="auto">
              <a:xfrm>
                <a:off x="3733817" y="1261482"/>
                <a:ext cx="1921186" cy="1345665"/>
              </a:xfrm>
              <a:prstGeom prst="diamond">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BCB6FED-8D6D-4DC2-9212-11BC2B5668B6}"/>
                      </a:ext>
                    </a:extLst>
                  </p:cNvPr>
                  <p:cNvSpPr txBox="1"/>
                  <p:nvPr/>
                </p:nvSpPr>
                <p:spPr>
                  <a:xfrm>
                    <a:off x="3861514" y="1648082"/>
                    <a:ext cx="1780929" cy="584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pPr>
                          <m:e>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𝑎</m:t>
                            </m:r>
                          </m:e>
                          <m:sup>
                            <m:f>
                              <m:fPr>
                                <m:type m:val="skw"/>
                                <m:ctrlP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𝑟</m:t>
                                </m:r>
                              </m:num>
                              <m:den>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2</m:t>
                                </m:r>
                              </m:den>
                            </m:f>
                          </m:sup>
                        </m:sSup>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𝑁</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−1</m:t>
                        </m:r>
                      </m:oMath>
                    </a14:m>
                    <a:r>
                      <a:rPr kumimoji="0" lang="en-GB" sz="1800" b="0" i="0" u="none" strike="noStrike" kern="1200" cap="none" spc="0" normalizeH="0" baseline="0" noProof="0">
                        <a:ln>
                          <a:noFill/>
                        </a:ln>
                        <a:solidFill>
                          <a:srgbClr val="FFFFFF"/>
                        </a:solidFill>
                        <a:effectLst/>
                        <a:uLnTx/>
                        <a:uFillTx/>
                        <a:latin typeface="Segoe UI"/>
                        <a:ea typeface="+mn-ea"/>
                        <a:cs typeface="+mn-cs"/>
                      </a:rPr>
                      <a:t>?</a:t>
                    </a:r>
                  </a:p>
                </p:txBody>
              </p:sp>
            </mc:Choice>
            <mc:Fallback xmlns="">
              <p:sp>
                <p:nvSpPr>
                  <p:cNvPr id="70" name="TextBox 69">
                    <a:extLst>
                      <a:ext uri="{FF2B5EF4-FFF2-40B4-BE49-F238E27FC236}">
                        <a16:creationId xmlns:a16="http://schemas.microsoft.com/office/drawing/2014/main" id="{0BCB6FED-8D6D-4DC2-9212-11BC2B5668B6}"/>
                      </a:ext>
                    </a:extLst>
                  </p:cNvPr>
                  <p:cNvSpPr txBox="1">
                    <a:spLocks noRot="1" noChangeAspect="1" noMove="1" noResize="1" noEditPoints="1" noAdjustHandles="1" noChangeArrowheads="1" noChangeShapeType="1" noTextEdit="1"/>
                  </p:cNvSpPr>
                  <p:nvPr/>
                </p:nvSpPr>
                <p:spPr>
                  <a:xfrm>
                    <a:off x="3861514" y="1648082"/>
                    <a:ext cx="1780929" cy="584263"/>
                  </a:xfrm>
                  <a:prstGeom prst="rect">
                    <a:avLst/>
                  </a:prstGeom>
                  <a:blipFill>
                    <a:blip r:embed="rId8"/>
                    <a:stretch>
                      <a:fillRect t="-34737" b="-50526"/>
                    </a:stretch>
                  </a:blipFill>
                </p:spPr>
                <p:txBody>
                  <a:bodyPr/>
                  <a:lstStyle/>
                  <a:p>
                    <a:r>
                      <a:rPr lang="en-GB">
                        <a:noFill/>
                      </a:rPr>
                      <a:t> </a:t>
                    </a:r>
                  </a:p>
                </p:txBody>
              </p:sp>
            </mc:Fallback>
          </mc:AlternateContent>
        </p:grpSp>
        <p:grpSp>
          <p:nvGrpSpPr>
            <p:cNvPr id="126" name="Group 125">
              <a:extLst>
                <a:ext uri="{FF2B5EF4-FFF2-40B4-BE49-F238E27FC236}">
                  <a16:creationId xmlns:a16="http://schemas.microsoft.com/office/drawing/2014/main" id="{BBDE9362-2C75-45B3-BD7F-0973AC52DB9F}"/>
                </a:ext>
              </a:extLst>
            </p:cNvPr>
            <p:cNvGrpSpPr/>
            <p:nvPr/>
          </p:nvGrpSpPr>
          <p:grpSpPr>
            <a:xfrm>
              <a:off x="5600139" y="5432117"/>
              <a:ext cx="1252342" cy="469049"/>
              <a:chOff x="5600139" y="5432117"/>
              <a:chExt cx="1252342" cy="469049"/>
            </a:xfrm>
          </p:grpSpPr>
          <p:cxnSp>
            <p:nvCxnSpPr>
              <p:cNvPr id="91" name="Straight Arrow Connector 90">
                <a:extLst>
                  <a:ext uri="{FF2B5EF4-FFF2-40B4-BE49-F238E27FC236}">
                    <a16:creationId xmlns:a16="http://schemas.microsoft.com/office/drawing/2014/main" id="{F18C364D-27D4-497A-A190-29054B39703E}"/>
                  </a:ext>
                </a:extLst>
              </p:cNvPr>
              <p:cNvCxnSpPr>
                <a:cxnSpLocks/>
                <a:stCxn id="60" idx="3"/>
                <a:endCxn id="69" idx="1"/>
              </p:cNvCxnSpPr>
              <p:nvPr/>
            </p:nvCxnSpPr>
            <p:spPr>
              <a:xfrm flipV="1">
                <a:off x="5600139" y="5666642"/>
                <a:ext cx="1252342" cy="1"/>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17" name="Graphic 116" descr="Close">
                <a:extLst>
                  <a:ext uri="{FF2B5EF4-FFF2-40B4-BE49-F238E27FC236}">
                    <a16:creationId xmlns:a16="http://schemas.microsoft.com/office/drawing/2014/main" id="{835FEE87-4D89-483D-B752-57387F7AAF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44724" y="5432117"/>
                <a:ext cx="469049" cy="469049"/>
              </a:xfrm>
              <a:prstGeom prst="rect">
                <a:avLst/>
              </a:prstGeom>
            </p:spPr>
          </p:pic>
        </p:grpSp>
      </p:grpSp>
      <p:grpSp>
        <p:nvGrpSpPr>
          <p:cNvPr id="128" name="Group 127">
            <a:extLst>
              <a:ext uri="{FF2B5EF4-FFF2-40B4-BE49-F238E27FC236}">
                <a16:creationId xmlns:a16="http://schemas.microsoft.com/office/drawing/2014/main" id="{93AD0475-DE45-4945-BBD4-1CACEC68169E}"/>
              </a:ext>
            </a:extLst>
          </p:cNvPr>
          <p:cNvGrpSpPr/>
          <p:nvPr/>
        </p:nvGrpSpPr>
        <p:grpSpPr>
          <a:xfrm>
            <a:off x="1403840" y="3529997"/>
            <a:ext cx="6654932" cy="3159199"/>
            <a:chOff x="1403840" y="3529997"/>
            <a:chExt cx="6654932" cy="3159199"/>
          </a:xfrm>
        </p:grpSpPr>
        <p:cxnSp>
          <p:nvCxnSpPr>
            <p:cNvPr id="101" name="Connector: Elbow 100">
              <a:extLst>
                <a:ext uri="{FF2B5EF4-FFF2-40B4-BE49-F238E27FC236}">
                  <a16:creationId xmlns:a16="http://schemas.microsoft.com/office/drawing/2014/main" id="{3BA446F6-9A90-4E78-AA6A-D76A7027A144}"/>
                </a:ext>
              </a:extLst>
            </p:cNvPr>
            <p:cNvCxnSpPr>
              <a:stCxn id="69" idx="2"/>
              <a:endCxn id="12" idx="2"/>
            </p:cNvCxnSpPr>
            <p:nvPr/>
          </p:nvCxnSpPr>
          <p:spPr>
            <a:xfrm rot="5400000" flipH="1">
              <a:off x="3203718" y="1730119"/>
              <a:ext cx="2809477" cy="6409234"/>
            </a:xfrm>
            <a:prstGeom prst="bentConnector3">
              <a:avLst>
                <a:gd name="adj1" fmla="val -8137"/>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21" name="Graphic 120" descr="Checkmark">
              <a:extLst>
                <a:ext uri="{FF2B5EF4-FFF2-40B4-BE49-F238E27FC236}">
                  <a16:creationId xmlns:a16="http://schemas.microsoft.com/office/drawing/2014/main" id="{1EE6030E-47A0-4DD4-9FC1-8BC63E6C8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9723" y="6220147"/>
              <a:ext cx="469049" cy="469049"/>
            </a:xfrm>
            <a:prstGeom prst="rect">
              <a:avLst/>
            </a:prstGeom>
          </p:spPr>
        </p:pic>
      </p:grpSp>
      <p:grpSp>
        <p:nvGrpSpPr>
          <p:cNvPr id="137" name="Group 136">
            <a:extLst>
              <a:ext uri="{FF2B5EF4-FFF2-40B4-BE49-F238E27FC236}">
                <a16:creationId xmlns:a16="http://schemas.microsoft.com/office/drawing/2014/main" id="{886FC40B-DBB8-4FE4-BA1D-0F9D6FC0ACEF}"/>
              </a:ext>
            </a:extLst>
          </p:cNvPr>
          <p:cNvGrpSpPr/>
          <p:nvPr/>
        </p:nvGrpSpPr>
        <p:grpSpPr>
          <a:xfrm>
            <a:off x="8773667" y="5067580"/>
            <a:ext cx="3307418" cy="1142543"/>
            <a:chOff x="8773667" y="5067580"/>
            <a:chExt cx="3307418" cy="1142543"/>
          </a:xfrm>
        </p:grpSpPr>
        <p:grpSp>
          <p:nvGrpSpPr>
            <p:cNvPr id="111" name="Group 110">
              <a:extLst>
                <a:ext uri="{FF2B5EF4-FFF2-40B4-BE49-F238E27FC236}">
                  <a16:creationId xmlns:a16="http://schemas.microsoft.com/office/drawing/2014/main" id="{549DACC7-D028-4B63-8D35-ADDB8C95609D}"/>
                </a:ext>
              </a:extLst>
            </p:cNvPr>
            <p:cNvGrpSpPr/>
            <p:nvPr/>
          </p:nvGrpSpPr>
          <p:grpSpPr>
            <a:xfrm>
              <a:off x="9428320" y="5067580"/>
              <a:ext cx="2652765" cy="1142543"/>
              <a:chOff x="686711" y="2545655"/>
              <a:chExt cx="2652765" cy="1142543"/>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E662246-5C57-42DB-90DA-58583FEC7A2A}"/>
                      </a:ext>
                    </a:extLst>
                  </p:cNvPr>
                  <p:cNvSpPr txBox="1"/>
                  <p:nvPr/>
                </p:nvSpPr>
                <p:spPr>
                  <a:xfrm>
                    <a:off x="686711" y="2601234"/>
                    <a:ext cx="2652765" cy="10869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GB" sz="24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pPr>
                            <m:e>
                              <m:r>
                                <m:rPr>
                                  <m:sty m:val="p"/>
                                </m:rPr>
                                <a:rPr kumimoji="0" lang="en-GB" sz="2400" b="0" i="0" u="none" strike="noStrike" kern="1200" cap="none" spc="0" normalizeH="0" baseline="0" noProof="0">
                                  <a:ln>
                                    <a:noFill/>
                                  </a:ln>
                                  <a:solidFill>
                                    <a:srgbClr val="00B0F0"/>
                                  </a:solidFill>
                                  <a:effectLst/>
                                  <a:uLnTx/>
                                  <a:uFillTx/>
                                  <a:latin typeface="Cambria Math" panose="02040503050406030204" pitchFamily="18" charset="0"/>
                                  <a:ea typeface="+mn-ea"/>
                                  <a:cs typeface="+mn-cs"/>
                                </a:rPr>
                                <m:t>gcd</m:t>
                              </m:r>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𝑎</m:t>
                              </m:r>
                            </m:e>
                            <m:sup>
                              <m:f>
                                <m:fPr>
                                  <m:type m:val="skw"/>
                                  <m:ctrlP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ctrlPr>
                                </m:fPr>
                                <m:num>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𝑟</m:t>
                                  </m:r>
                                </m:num>
                                <m:den>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2</m:t>
                                  </m:r>
                                </m:den>
                              </m:f>
                            </m:sup>
                          </m:sSup>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±1,</m:t>
                          </m:r>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𝑁</m:t>
                          </m:r>
                          <m:r>
                            <a:rPr kumimoji="0" lang="en-GB" sz="24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m:t>
                          </m:r>
                        </m:oMath>
                      </m:oMathPara>
                    </a14:m>
                    <a:endParaRPr kumimoji="0" lang="en-GB" sz="2400" b="0" i="0" u="none" strike="noStrike" kern="1200" cap="none" spc="0" normalizeH="0" baseline="0" noProof="0">
                      <a:ln>
                        <a:noFill/>
                      </a:ln>
                      <a:solidFill>
                        <a:srgbClr val="00B0F0"/>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00B0F0"/>
                        </a:solidFill>
                        <a:effectLst/>
                        <a:uLnTx/>
                        <a:uFillTx/>
                        <a:latin typeface="Segoe UI"/>
                        <a:ea typeface="+mn-ea"/>
                        <a:cs typeface="+mn-cs"/>
                      </a:rPr>
                      <a:t>are factors!</a:t>
                    </a:r>
                  </a:p>
                </p:txBody>
              </p:sp>
            </mc:Choice>
            <mc:Fallback xmlns="">
              <p:sp>
                <p:nvSpPr>
                  <p:cNvPr id="112" name="TextBox 111">
                    <a:extLst>
                      <a:ext uri="{FF2B5EF4-FFF2-40B4-BE49-F238E27FC236}">
                        <a16:creationId xmlns:a16="http://schemas.microsoft.com/office/drawing/2014/main" id="{BE662246-5C57-42DB-90DA-58583FEC7A2A}"/>
                      </a:ext>
                    </a:extLst>
                  </p:cNvPr>
                  <p:cNvSpPr txBox="1">
                    <a:spLocks noRot="1" noChangeAspect="1" noMove="1" noResize="1" noEditPoints="1" noAdjustHandles="1" noChangeArrowheads="1" noChangeShapeType="1" noTextEdit="1"/>
                  </p:cNvSpPr>
                  <p:nvPr/>
                </p:nvSpPr>
                <p:spPr>
                  <a:xfrm>
                    <a:off x="686711" y="2601234"/>
                    <a:ext cx="2652765" cy="1086964"/>
                  </a:xfrm>
                  <a:prstGeom prst="rect">
                    <a:avLst/>
                  </a:prstGeom>
                  <a:blipFill>
                    <a:blip r:embed="rId11"/>
                    <a:stretch>
                      <a:fillRect b="-2793"/>
                    </a:stretch>
                  </a:blipFill>
                </p:spPr>
                <p:txBody>
                  <a:bodyPr/>
                  <a:lstStyle/>
                  <a:p>
                    <a:r>
                      <a:rPr lang="en-GB">
                        <a:noFill/>
                      </a:rPr>
                      <a:t> </a:t>
                    </a:r>
                  </a:p>
                </p:txBody>
              </p:sp>
            </mc:Fallback>
          </mc:AlternateContent>
          <p:sp>
            <p:nvSpPr>
              <p:cNvPr id="113" name="Rectangle: Rounded Corners 112">
                <a:extLst>
                  <a:ext uri="{FF2B5EF4-FFF2-40B4-BE49-F238E27FC236}">
                    <a16:creationId xmlns:a16="http://schemas.microsoft.com/office/drawing/2014/main" id="{FAC19193-A303-493D-B3B1-FDB7B137F1FD}"/>
                  </a:ext>
                </a:extLst>
              </p:cNvPr>
              <p:cNvSpPr/>
              <p:nvPr/>
            </p:nvSpPr>
            <p:spPr bwMode="auto">
              <a:xfrm>
                <a:off x="864742" y="2545655"/>
                <a:ext cx="2197726" cy="1092607"/>
              </a:xfrm>
              <a:prstGeom prst="roundRect">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solidFill>
                    <a:srgbClr val="00B0F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AFF2F30B-04C8-4266-9DB6-5B9370E3724D}"/>
                </a:ext>
              </a:extLst>
            </p:cNvPr>
            <p:cNvGrpSpPr/>
            <p:nvPr/>
          </p:nvGrpSpPr>
          <p:grpSpPr>
            <a:xfrm>
              <a:off x="8773667" y="5432116"/>
              <a:ext cx="819619" cy="469049"/>
              <a:chOff x="8773667" y="5432116"/>
              <a:chExt cx="819619" cy="469049"/>
            </a:xfrm>
          </p:grpSpPr>
          <p:cxnSp>
            <p:nvCxnSpPr>
              <p:cNvPr id="102" name="Straight Arrow Connector 101">
                <a:extLst>
                  <a:ext uri="{FF2B5EF4-FFF2-40B4-BE49-F238E27FC236}">
                    <a16:creationId xmlns:a16="http://schemas.microsoft.com/office/drawing/2014/main" id="{88D43403-3B54-4048-B89C-203E404930F5}"/>
                  </a:ext>
                </a:extLst>
              </p:cNvPr>
              <p:cNvCxnSpPr>
                <a:cxnSpLocks/>
                <a:stCxn id="69" idx="3"/>
              </p:cNvCxnSpPr>
              <p:nvPr/>
            </p:nvCxnSpPr>
            <p:spPr>
              <a:xfrm flipV="1">
                <a:off x="8773667" y="5666641"/>
                <a:ext cx="819619" cy="1"/>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22" name="Graphic 121" descr="Close">
                <a:extLst>
                  <a:ext uri="{FF2B5EF4-FFF2-40B4-BE49-F238E27FC236}">
                    <a16:creationId xmlns:a16="http://schemas.microsoft.com/office/drawing/2014/main" id="{DD809C4F-F37E-4FB5-946D-1A14CEF3AC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4867" y="5432116"/>
                <a:ext cx="469049" cy="469049"/>
              </a:xfrm>
              <a:prstGeom prst="rect">
                <a:avLst/>
              </a:prstGeom>
            </p:spPr>
          </p:pic>
        </p:grpSp>
      </p:grpSp>
      <p:grpSp>
        <p:nvGrpSpPr>
          <p:cNvPr id="134" name="Group 133">
            <a:extLst>
              <a:ext uri="{FF2B5EF4-FFF2-40B4-BE49-F238E27FC236}">
                <a16:creationId xmlns:a16="http://schemas.microsoft.com/office/drawing/2014/main" id="{CB7E6E69-D664-47A0-9151-8691FBA1571A}"/>
              </a:ext>
            </a:extLst>
          </p:cNvPr>
          <p:cNvGrpSpPr/>
          <p:nvPr/>
        </p:nvGrpSpPr>
        <p:grpSpPr>
          <a:xfrm>
            <a:off x="5588017" y="1870753"/>
            <a:ext cx="3407133" cy="2131615"/>
            <a:chOff x="5588017" y="1870753"/>
            <a:chExt cx="3407133" cy="2131615"/>
          </a:xfrm>
        </p:grpSpPr>
        <p:grpSp>
          <p:nvGrpSpPr>
            <p:cNvPr id="16" name="Group 15">
              <a:extLst>
                <a:ext uri="{FF2B5EF4-FFF2-40B4-BE49-F238E27FC236}">
                  <a16:creationId xmlns:a16="http://schemas.microsoft.com/office/drawing/2014/main" id="{8B88F88C-E8C6-4FCF-80E0-A7B9D2FB0FEE}"/>
                </a:ext>
              </a:extLst>
            </p:cNvPr>
            <p:cNvGrpSpPr/>
            <p:nvPr/>
          </p:nvGrpSpPr>
          <p:grpSpPr>
            <a:xfrm>
              <a:off x="6629671" y="1870753"/>
              <a:ext cx="2365479" cy="2131615"/>
              <a:chOff x="2153404" y="568413"/>
              <a:chExt cx="2365479" cy="2131615"/>
            </a:xfrm>
          </p:grpSpPr>
          <p:pic>
            <p:nvPicPr>
              <p:cNvPr id="17" name="Picture 16">
                <a:extLst>
                  <a:ext uri="{FF2B5EF4-FFF2-40B4-BE49-F238E27FC236}">
                    <a16:creationId xmlns:a16="http://schemas.microsoft.com/office/drawing/2014/main" id="{E1CAF42F-1800-4B83-8E23-B15C619C76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53404" y="568413"/>
                <a:ext cx="2356497" cy="213161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242EE3-A709-4308-BAFA-951D4B1BD816}"/>
                      </a:ext>
                    </a:extLst>
                  </p:cNvPr>
                  <p:cNvSpPr txBox="1"/>
                  <p:nvPr/>
                </p:nvSpPr>
                <p:spPr>
                  <a:xfrm>
                    <a:off x="2162386" y="1381635"/>
                    <a:ext cx="2356497" cy="98950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period (</a:t>
                    </a:r>
                    <a:r>
                      <a:rPr kumimoji="0" lang="en-GB" sz="21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a:t>
                    </a:r>
                    <a:r>
                      <a:rPr kumimoji="0" lang="en-GB" sz="21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of</a:t>
                    </a:r>
                  </a:p>
                  <a:p>
                    <a:pPr marL="0" marR="0" lvl="0" indent="0" algn="ctr" defTabSz="932742"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𝑓</m:t>
                          </m:r>
                          <m:d>
                            <m:dPr>
                              <m:ctrlP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dPr>
                            <m:e>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𝑥</m:t>
                              </m:r>
                            </m:e>
                          </m:d>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m:t>
                          </m:r>
                          <m:sSup>
                            <m:sSupPr>
                              <m:ctrlP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ctrlPr>
                            </m:sSupPr>
                            <m:e>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𝑎</m:t>
                              </m:r>
                            </m:e>
                            <m:sup>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𝑥</m:t>
                              </m:r>
                            </m:sup>
                          </m:sSup>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𝑚𝑜𝑑</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 </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𝑁</m:t>
                          </m:r>
                          <m:r>
                            <a:rPr kumimoji="0" lang="en-GB" sz="18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rPr>
                            <m:t>)</m:t>
                          </m:r>
                        </m:oMath>
                      </m:oMathPara>
                    </a14:m>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mc:Choice>
            <mc:Fallback xmlns="">
              <p:sp>
                <p:nvSpPr>
                  <p:cNvPr id="18" name="TextBox 17">
                    <a:extLst>
                      <a:ext uri="{FF2B5EF4-FFF2-40B4-BE49-F238E27FC236}">
                        <a16:creationId xmlns:a16="http://schemas.microsoft.com/office/drawing/2014/main" id="{DC242EE3-A709-4308-BAFA-951D4B1BD816}"/>
                      </a:ext>
                    </a:extLst>
                  </p:cNvPr>
                  <p:cNvSpPr txBox="1">
                    <a:spLocks noRot="1" noChangeAspect="1" noMove="1" noResize="1" noEditPoints="1" noAdjustHandles="1" noChangeArrowheads="1" noChangeShapeType="1" noTextEdit="1"/>
                  </p:cNvSpPr>
                  <p:nvPr/>
                </p:nvSpPr>
                <p:spPr>
                  <a:xfrm>
                    <a:off x="2162386" y="1381635"/>
                    <a:ext cx="2356497" cy="989502"/>
                  </a:xfrm>
                  <a:prstGeom prst="rect">
                    <a:avLst/>
                  </a:prstGeom>
                  <a:blipFill>
                    <a:blip r:embed="rId13"/>
                    <a:stretch>
                      <a:fillRect/>
                    </a:stretch>
                  </a:blipFill>
                </p:spPr>
                <p:txBody>
                  <a:bodyPr/>
                  <a:lstStyle/>
                  <a:p>
                    <a:r>
                      <a:rPr lang="en-GB">
                        <a:noFill/>
                      </a:rPr>
                      <a:t> </a:t>
                    </a:r>
                  </a:p>
                </p:txBody>
              </p:sp>
            </mc:Fallback>
          </mc:AlternateContent>
        </p:grpSp>
        <p:grpSp>
          <p:nvGrpSpPr>
            <p:cNvPr id="125" name="Group 124">
              <a:extLst>
                <a:ext uri="{FF2B5EF4-FFF2-40B4-BE49-F238E27FC236}">
                  <a16:creationId xmlns:a16="http://schemas.microsoft.com/office/drawing/2014/main" id="{A9A1DDEB-5F37-475F-A918-AE809CCC1ECF}"/>
                </a:ext>
              </a:extLst>
            </p:cNvPr>
            <p:cNvGrpSpPr/>
            <p:nvPr/>
          </p:nvGrpSpPr>
          <p:grpSpPr>
            <a:xfrm>
              <a:off x="5588017" y="2701440"/>
              <a:ext cx="1041654" cy="469049"/>
              <a:chOff x="5588017" y="2701440"/>
              <a:chExt cx="1041654" cy="469049"/>
            </a:xfrm>
          </p:grpSpPr>
          <p:cxnSp>
            <p:nvCxnSpPr>
              <p:cNvPr id="35" name="Straight Arrow Connector 34">
                <a:extLst>
                  <a:ext uri="{FF2B5EF4-FFF2-40B4-BE49-F238E27FC236}">
                    <a16:creationId xmlns:a16="http://schemas.microsoft.com/office/drawing/2014/main" id="{BC57CE3A-62BF-40C3-A63A-4BB89F68C758}"/>
                  </a:ext>
                </a:extLst>
              </p:cNvPr>
              <p:cNvCxnSpPr>
                <a:cxnSpLocks/>
                <a:stCxn id="31" idx="3"/>
                <a:endCxn id="17" idx="1"/>
              </p:cNvCxnSpPr>
              <p:nvPr/>
            </p:nvCxnSpPr>
            <p:spPr>
              <a:xfrm flipV="1">
                <a:off x="5588017" y="2936561"/>
                <a:ext cx="1041654" cy="1"/>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23" name="Graphic 122" descr="Close">
                <a:extLst>
                  <a:ext uri="{FF2B5EF4-FFF2-40B4-BE49-F238E27FC236}">
                    <a16:creationId xmlns:a16="http://schemas.microsoft.com/office/drawing/2014/main" id="{6CCA78FC-FF6A-4B62-AEF8-7E27F44504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88744" y="2701440"/>
                <a:ext cx="469049" cy="469049"/>
              </a:xfrm>
              <a:prstGeom prst="rect">
                <a:avLst/>
              </a:prstGeom>
            </p:spPr>
          </p:pic>
        </p:grpSp>
      </p:grpSp>
      <p:grpSp>
        <p:nvGrpSpPr>
          <p:cNvPr id="131" name="Group 130">
            <a:extLst>
              <a:ext uri="{FF2B5EF4-FFF2-40B4-BE49-F238E27FC236}">
                <a16:creationId xmlns:a16="http://schemas.microsoft.com/office/drawing/2014/main" id="{171F1CE0-7BBE-4774-8DD8-27C84260821E}"/>
              </a:ext>
            </a:extLst>
          </p:cNvPr>
          <p:cNvGrpSpPr/>
          <p:nvPr/>
        </p:nvGrpSpPr>
        <p:grpSpPr>
          <a:xfrm>
            <a:off x="1403840" y="3529997"/>
            <a:ext cx="3491988" cy="3159199"/>
            <a:chOff x="1403840" y="3529997"/>
            <a:chExt cx="3491988" cy="3159199"/>
          </a:xfrm>
        </p:grpSpPr>
        <p:cxnSp>
          <p:nvCxnSpPr>
            <p:cNvPr id="66" name="Connector: Elbow 65">
              <a:extLst>
                <a:ext uri="{FF2B5EF4-FFF2-40B4-BE49-F238E27FC236}">
                  <a16:creationId xmlns:a16="http://schemas.microsoft.com/office/drawing/2014/main" id="{DEBDBB28-FE8C-4091-9A99-AC640FF44F5C}"/>
                </a:ext>
              </a:extLst>
            </p:cNvPr>
            <p:cNvCxnSpPr>
              <a:stCxn id="60" idx="2"/>
              <a:endCxn id="12" idx="2"/>
            </p:cNvCxnSpPr>
            <p:nvPr/>
          </p:nvCxnSpPr>
          <p:spPr>
            <a:xfrm rot="5400000" flipH="1">
              <a:off x="1616954" y="3316883"/>
              <a:ext cx="2809478" cy="3235706"/>
            </a:xfrm>
            <a:prstGeom prst="bentConnector3">
              <a:avLst>
                <a:gd name="adj1" fmla="val -8137"/>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30" name="Graphic 129" descr="Checkmark">
              <a:extLst>
                <a:ext uri="{FF2B5EF4-FFF2-40B4-BE49-F238E27FC236}">
                  <a16:creationId xmlns:a16="http://schemas.microsoft.com/office/drawing/2014/main" id="{8C95E29D-6E81-4AF3-A513-3194517A73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6779" y="6220147"/>
              <a:ext cx="469049" cy="469049"/>
            </a:xfrm>
            <a:prstGeom prst="rect">
              <a:avLst/>
            </a:prstGeom>
          </p:spPr>
        </p:pic>
      </p:grpSp>
    </p:spTree>
    <p:extLst>
      <p:ext uri="{BB962C8B-B14F-4D97-AF65-F5344CB8AC3E}">
        <p14:creationId xmlns:p14="http://schemas.microsoft.com/office/powerpoint/2010/main" val="3493090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wipe(left)">
                                      <p:cBhvr>
                                        <p:cTn id="15" dur="10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wipe(down)">
                                      <p:cBhvr>
                                        <p:cTn id="20" dur="1000"/>
                                        <p:tgtEl>
                                          <p:spTgt spid="13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wipe(left)">
                                      <p:cBhvr>
                                        <p:cTn id="25" dur="1000"/>
                                        <p:tgtEl>
                                          <p:spTgt spid="1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wipe(up)">
                                      <p:cBhvr>
                                        <p:cTn id="30" dur="1000"/>
                                        <p:tgtEl>
                                          <p:spTgt spid="1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wipe(right)">
                                      <p:cBhvr>
                                        <p:cTn id="35" dur="1000"/>
                                        <p:tgtEl>
                                          <p:spTgt spid="1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wipe(left)">
                                      <p:cBhvr>
                                        <p:cTn id="40" dur="1000"/>
                                        <p:tgtEl>
                                          <p:spTgt spid="1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right)">
                                      <p:cBhvr>
                                        <p:cTn id="45" dur="1000"/>
                                        <p:tgtEl>
                                          <p:spTgt spid="1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wipe(left)">
                                      <p:cBhvr>
                                        <p:cTn id="50"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D9232-509D-4FBE-9191-3EF6B54EB6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68" b="99717" l="10000" r="90000">
                        <a14:foregroundMark x1="51455" y1="9697" x2="50667" y2="8768"/>
                        <a14:foregroundMark x1="31758" y1="93535" x2="31758" y2="93535"/>
                        <a14:foregroundMark x1="65455" y1="98101" x2="65455" y2="98101"/>
                        <a14:foregroundMark x1="32000" y1="98990" x2="32000" y2="98990"/>
                        <a14:foregroundMark x1="75818" y1="99717" x2="75818" y2="99717"/>
                      </a14:backgroundRemoval>
                    </a14:imgEffect>
                  </a14:imgLayer>
                </a14:imgProps>
              </a:ext>
              <a:ext uri="{28A0092B-C50C-407E-A947-70E740481C1C}">
                <a14:useLocalDpi xmlns:a14="http://schemas.microsoft.com/office/drawing/2010/main" val="0"/>
              </a:ext>
            </a:extLst>
          </a:blip>
          <a:stretch>
            <a:fillRect/>
          </a:stretch>
        </p:blipFill>
        <p:spPr>
          <a:xfrm>
            <a:off x="3959448" y="526044"/>
            <a:ext cx="4222999" cy="6334499"/>
          </a:xfrm>
          <a:prstGeom prst="rect">
            <a:avLst/>
          </a:prstGeom>
        </p:spPr>
      </p:pic>
      <p:grpSp>
        <p:nvGrpSpPr>
          <p:cNvPr id="15" name="Group 14">
            <a:extLst>
              <a:ext uri="{FF2B5EF4-FFF2-40B4-BE49-F238E27FC236}">
                <a16:creationId xmlns:a16="http://schemas.microsoft.com/office/drawing/2014/main" id="{1FA10BB8-65BC-4A51-85BD-36BA13E79A05}"/>
              </a:ext>
            </a:extLst>
          </p:cNvPr>
          <p:cNvGrpSpPr/>
          <p:nvPr/>
        </p:nvGrpSpPr>
        <p:grpSpPr>
          <a:xfrm>
            <a:off x="5895513" y="303168"/>
            <a:ext cx="1142235" cy="1142235"/>
            <a:chOff x="5895513" y="303168"/>
            <a:chExt cx="1142235" cy="1142235"/>
          </a:xfrm>
        </p:grpSpPr>
        <p:sp>
          <p:nvSpPr>
            <p:cNvPr id="13" name="Freeform: Shape 12">
              <a:extLst>
                <a:ext uri="{FF2B5EF4-FFF2-40B4-BE49-F238E27FC236}">
                  <a16:creationId xmlns:a16="http://schemas.microsoft.com/office/drawing/2014/main" id="{37A2E205-C532-45B7-8E1B-925E21B7538F}"/>
                </a:ext>
              </a:extLst>
            </p:cNvPr>
            <p:cNvSpPr/>
            <p:nvPr/>
          </p:nvSpPr>
          <p:spPr bwMode="auto">
            <a:xfrm>
              <a:off x="6007100" y="679450"/>
              <a:ext cx="628650" cy="641350"/>
            </a:xfrm>
            <a:custGeom>
              <a:avLst/>
              <a:gdLst>
                <a:gd name="connsiteX0" fmla="*/ 0 w 628650"/>
                <a:gd name="connsiteY0" fmla="*/ 349250 h 641350"/>
                <a:gd name="connsiteX1" fmla="*/ 463550 w 628650"/>
                <a:gd name="connsiteY1" fmla="*/ 6350 h 641350"/>
                <a:gd name="connsiteX2" fmla="*/ 571500 w 628650"/>
                <a:gd name="connsiteY2" fmla="*/ 0 h 641350"/>
                <a:gd name="connsiteX3" fmla="*/ 628650 w 628650"/>
                <a:gd name="connsiteY3" fmla="*/ 25400 h 641350"/>
                <a:gd name="connsiteX4" fmla="*/ 539750 w 628650"/>
                <a:gd name="connsiteY4" fmla="*/ 641350 h 641350"/>
                <a:gd name="connsiteX5" fmla="*/ 177800 w 628650"/>
                <a:gd name="connsiteY5" fmla="*/ 508000 h 641350"/>
                <a:gd name="connsiteX6" fmla="*/ 31750 w 628650"/>
                <a:gd name="connsiteY6" fmla="*/ 444500 h 641350"/>
                <a:gd name="connsiteX7" fmla="*/ 0 w 628650"/>
                <a:gd name="connsiteY7" fmla="*/ 34925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1350">
                  <a:moveTo>
                    <a:pt x="0" y="349250"/>
                  </a:moveTo>
                  <a:lnTo>
                    <a:pt x="463550" y="6350"/>
                  </a:lnTo>
                  <a:lnTo>
                    <a:pt x="571500" y="0"/>
                  </a:lnTo>
                  <a:lnTo>
                    <a:pt x="628650" y="25400"/>
                  </a:lnTo>
                  <a:lnTo>
                    <a:pt x="539750" y="641350"/>
                  </a:lnTo>
                  <a:lnTo>
                    <a:pt x="177800" y="508000"/>
                  </a:lnTo>
                  <a:lnTo>
                    <a:pt x="31750" y="444500"/>
                  </a:lnTo>
                  <a:lnTo>
                    <a:pt x="0" y="34925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 name="Graphic 9" descr="Party hat">
              <a:extLst>
                <a:ext uri="{FF2B5EF4-FFF2-40B4-BE49-F238E27FC236}">
                  <a16:creationId xmlns:a16="http://schemas.microsoft.com/office/drawing/2014/main" id="{D6935806-F6E9-4D10-AF84-D407CFCBFE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61394">
              <a:off x="5895513" y="303168"/>
              <a:ext cx="1142235" cy="1142235"/>
            </a:xfrm>
            <a:prstGeom prst="rect">
              <a:avLst/>
            </a:prstGeom>
          </p:spPr>
        </p:pic>
      </p:grpSp>
      <p:pic>
        <p:nvPicPr>
          <p:cNvPr id="18" name="Picture 17">
            <a:extLst>
              <a:ext uri="{FF2B5EF4-FFF2-40B4-BE49-F238E27FC236}">
                <a16:creationId xmlns:a16="http://schemas.microsoft.com/office/drawing/2014/main" id="{A89CAF8C-E6E2-42B8-8E63-713B515E64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335" y="2332370"/>
            <a:ext cx="2085975" cy="2143125"/>
          </a:xfrm>
          <a:prstGeom prst="rect">
            <a:avLst/>
          </a:prstGeom>
        </p:spPr>
      </p:pic>
      <p:pic>
        <p:nvPicPr>
          <p:cNvPr id="19" name="Picture 18">
            <a:extLst>
              <a:ext uri="{FF2B5EF4-FFF2-40B4-BE49-F238E27FC236}">
                <a16:creationId xmlns:a16="http://schemas.microsoft.com/office/drawing/2014/main" id="{1E544051-0DC9-444A-A7E3-D9C3FCEC46F1}"/>
              </a:ext>
            </a:extLst>
          </p:cNvPr>
          <p:cNvPicPr>
            <a:picLocks noChangeAspect="1"/>
          </p:cNvPicPr>
          <p:nvPr/>
        </p:nvPicPr>
        <p:blipFill rotWithShape="1">
          <a:blip r:embed="rId8">
            <a:extLst>
              <a:ext uri="{28A0092B-C50C-407E-A947-70E740481C1C}">
                <a14:useLocalDpi xmlns:a14="http://schemas.microsoft.com/office/drawing/2010/main" val="0"/>
              </a:ext>
            </a:extLst>
          </a:blip>
          <a:srcRect l="35864" r="1870"/>
          <a:stretch/>
        </p:blipFill>
        <p:spPr>
          <a:xfrm>
            <a:off x="9837690" y="2243528"/>
            <a:ext cx="2085975" cy="2231967"/>
          </a:xfrm>
          <a:prstGeom prst="rect">
            <a:avLst/>
          </a:prstGeom>
        </p:spPr>
      </p:pic>
      <p:grpSp>
        <p:nvGrpSpPr>
          <p:cNvPr id="20" name="Group 19">
            <a:extLst>
              <a:ext uri="{FF2B5EF4-FFF2-40B4-BE49-F238E27FC236}">
                <a16:creationId xmlns:a16="http://schemas.microsoft.com/office/drawing/2014/main" id="{6C2E1176-716B-498B-8B1F-DDC0030E443C}"/>
              </a:ext>
            </a:extLst>
          </p:cNvPr>
          <p:cNvGrpSpPr/>
          <p:nvPr/>
        </p:nvGrpSpPr>
        <p:grpSpPr>
          <a:xfrm>
            <a:off x="744339" y="3930730"/>
            <a:ext cx="10593560" cy="640929"/>
            <a:chOff x="744339" y="3930730"/>
            <a:chExt cx="10593560" cy="640929"/>
          </a:xfrm>
        </p:grpSpPr>
        <p:sp>
          <p:nvSpPr>
            <p:cNvPr id="21" name="TextBox 20">
              <a:extLst>
                <a:ext uri="{FF2B5EF4-FFF2-40B4-BE49-F238E27FC236}">
                  <a16:creationId xmlns:a16="http://schemas.microsoft.com/office/drawing/2014/main" id="{EBA607C5-A049-4215-AE03-DFD8E11D0D70}"/>
                </a:ext>
              </a:extLst>
            </p:cNvPr>
            <p:cNvSpPr txBox="1"/>
            <p:nvPr/>
          </p:nvSpPr>
          <p:spPr>
            <a:xfrm>
              <a:off x="744339" y="4026894"/>
              <a:ext cx="113396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a:t>
              </a:r>
            </a:p>
          </p:txBody>
        </p:sp>
        <p:sp>
          <p:nvSpPr>
            <p:cNvPr id="22" name="TextBox 21">
              <a:extLst>
                <a:ext uri="{FF2B5EF4-FFF2-40B4-BE49-F238E27FC236}">
                  <a16:creationId xmlns:a16="http://schemas.microsoft.com/office/drawing/2014/main" id="{C98C04B8-8E55-4BD3-AE0E-BC66D8BCBD96}"/>
                </a:ext>
              </a:extLst>
            </p:cNvPr>
            <p:cNvSpPr txBox="1"/>
            <p:nvPr/>
          </p:nvSpPr>
          <p:spPr>
            <a:xfrm>
              <a:off x="10437973" y="3930730"/>
              <a:ext cx="89992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a:t>
              </a:r>
            </a:p>
          </p:txBody>
        </p:sp>
      </p:grpSp>
      <p:sp>
        <p:nvSpPr>
          <p:cNvPr id="23" name="TextBox 22">
            <a:extLst>
              <a:ext uri="{FF2B5EF4-FFF2-40B4-BE49-F238E27FC236}">
                <a16:creationId xmlns:a16="http://schemas.microsoft.com/office/drawing/2014/main" id="{34E6D084-B9BD-4C4F-AE52-C6478586359E}"/>
              </a:ext>
            </a:extLst>
          </p:cNvPr>
          <p:cNvSpPr txBox="1"/>
          <p:nvPr/>
        </p:nvSpPr>
        <p:spPr>
          <a:xfrm>
            <a:off x="4900640" y="-18721"/>
            <a:ext cx="239071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Satya Nadella (CEO)</a:t>
            </a:r>
          </a:p>
        </p:txBody>
      </p:sp>
    </p:spTree>
    <p:extLst>
      <p:ext uri="{BB962C8B-B14F-4D97-AF65-F5344CB8AC3E}">
        <p14:creationId xmlns:p14="http://schemas.microsoft.com/office/powerpoint/2010/main" val="45820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par>
                          <p:cTn id="11" fill="hold">
                            <p:stCondLst>
                              <p:cond delay="1000"/>
                            </p:stCondLst>
                            <p:childTnLst>
                              <p:par>
                                <p:cTn id="12" presetID="42" presetClass="path" presetSubtype="0" accel="50000" decel="50000" fill="hold" nodeType="afterEffect">
                                  <p:stCondLst>
                                    <p:cond delay="0"/>
                                  </p:stCondLst>
                                  <p:childTnLst>
                                    <p:animMotion origin="layout" path="M -2.08333E-6 3.7037E-6 L -2.08333E-6 0.3125 " pathEditMode="relative" rAng="0" ptsTypes="AA">
                                      <p:cBhvr>
                                        <p:cTn id="13" dur="2000" fill="hold"/>
                                        <p:tgtEl>
                                          <p:spTgt spid="18"/>
                                        </p:tgtEl>
                                        <p:attrNameLst>
                                          <p:attrName>ppt_x</p:attrName>
                                          <p:attrName>ppt_y</p:attrName>
                                        </p:attrNameLst>
                                      </p:cBhvr>
                                      <p:rCtr x="0" y="15625"/>
                                    </p:animMotion>
                                  </p:childTnLst>
                                </p:cTn>
                              </p:par>
                              <p:par>
                                <p:cTn id="14" presetID="42" presetClass="path" presetSubtype="0" accel="50000" decel="50000" fill="hold" nodeType="withEffect">
                                  <p:stCondLst>
                                    <p:cond delay="0"/>
                                  </p:stCondLst>
                                  <p:childTnLst>
                                    <p:animMotion origin="layout" path="M 2.08333E-6 -4.81481E-6 L 2.08333E-6 0.31227 " pathEditMode="relative" rAng="0" ptsTypes="AA">
                                      <p:cBhvr>
                                        <p:cTn id="15" dur="2000" fill="hold"/>
                                        <p:tgtEl>
                                          <p:spTgt spid="19"/>
                                        </p:tgtEl>
                                        <p:attrNameLst>
                                          <p:attrName>ppt_x</p:attrName>
                                          <p:attrName>ppt_y</p:attrName>
                                        </p:attrNameLst>
                                      </p:cBhvr>
                                      <p:rCtr x="0" y="15602"/>
                                    </p:animMotion>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ppt_x"/>
                                          </p:val>
                                        </p:tav>
                                        <p:tav tm="100000">
                                          <p:val>
                                            <p:strVal val="#ppt_x"/>
                                          </p:val>
                                        </p:tav>
                                      </p:tavLst>
                                    </p:anim>
                                    <p:anim calcmode="lin" valueType="num">
                                      <p:cBhvr additive="base">
                                        <p:cTn id="25" dur="100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2645F-B7C6-438C-87BF-22A00A977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35" y="4475495"/>
            <a:ext cx="2085975" cy="2143125"/>
          </a:xfrm>
          <a:prstGeom prst="rect">
            <a:avLst/>
          </a:prstGeom>
        </p:spPr>
      </p:pic>
      <p:pic>
        <p:nvPicPr>
          <p:cNvPr id="6" name="Picture 5">
            <a:extLst>
              <a:ext uri="{FF2B5EF4-FFF2-40B4-BE49-F238E27FC236}">
                <a16:creationId xmlns:a16="http://schemas.microsoft.com/office/drawing/2014/main" id="{C39E5CED-AB7F-414C-B5DC-2F1997F58656}"/>
              </a:ext>
            </a:extLst>
          </p:cNvPr>
          <p:cNvPicPr>
            <a:picLocks noChangeAspect="1"/>
          </p:cNvPicPr>
          <p:nvPr/>
        </p:nvPicPr>
        <p:blipFill rotWithShape="1">
          <a:blip r:embed="rId4">
            <a:extLst>
              <a:ext uri="{28A0092B-C50C-407E-A947-70E740481C1C}">
                <a14:useLocalDpi xmlns:a14="http://schemas.microsoft.com/office/drawing/2010/main" val="0"/>
              </a:ext>
            </a:extLst>
          </a:blip>
          <a:srcRect l="35864" r="1870"/>
          <a:stretch/>
        </p:blipFill>
        <p:spPr>
          <a:xfrm>
            <a:off x="9837690" y="4386653"/>
            <a:ext cx="2085975" cy="2231967"/>
          </a:xfrm>
          <a:prstGeom prst="rect">
            <a:avLst/>
          </a:prstGeom>
        </p:spPr>
      </p:pic>
      <p:grpSp>
        <p:nvGrpSpPr>
          <p:cNvPr id="47" name="Group 46">
            <a:extLst>
              <a:ext uri="{FF2B5EF4-FFF2-40B4-BE49-F238E27FC236}">
                <a16:creationId xmlns:a16="http://schemas.microsoft.com/office/drawing/2014/main" id="{96CD8AF6-6F12-4230-B2BF-D38582281788}"/>
              </a:ext>
            </a:extLst>
          </p:cNvPr>
          <p:cNvGrpSpPr/>
          <p:nvPr/>
        </p:nvGrpSpPr>
        <p:grpSpPr>
          <a:xfrm>
            <a:off x="2746829" y="4837789"/>
            <a:ext cx="6760029" cy="627864"/>
            <a:chOff x="2746829" y="4837789"/>
            <a:chExt cx="6760029" cy="627864"/>
          </a:xfrm>
        </p:grpSpPr>
        <p:cxnSp>
          <p:nvCxnSpPr>
            <p:cNvPr id="37" name="Straight Arrow Connector 36">
              <a:extLst>
                <a:ext uri="{FF2B5EF4-FFF2-40B4-BE49-F238E27FC236}">
                  <a16:creationId xmlns:a16="http://schemas.microsoft.com/office/drawing/2014/main" id="{D65D79DA-8A4A-418C-9B24-D438137436B4}"/>
                </a:ext>
              </a:extLst>
            </p:cNvPr>
            <p:cNvCxnSpPr>
              <a:cxnSpLocks/>
            </p:cNvCxnSpPr>
            <p:nvPr/>
          </p:nvCxnSpPr>
          <p:spPr>
            <a:xfrm flipH="1">
              <a:off x="2746829" y="5465653"/>
              <a:ext cx="6760029" cy="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CADBCE8-53CF-41E4-BB16-CC8D6F36C50F}"/>
                </a:ext>
              </a:extLst>
            </p:cNvPr>
            <p:cNvSpPr txBox="1"/>
            <p:nvPr/>
          </p:nvSpPr>
          <p:spPr>
            <a:xfrm>
              <a:off x="5669697" y="4837789"/>
              <a:ext cx="85260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a:t>
              </a:r>
            </a:p>
          </p:txBody>
        </p:sp>
      </p:grpSp>
      <p:grpSp>
        <p:nvGrpSpPr>
          <p:cNvPr id="50" name="Group 49">
            <a:extLst>
              <a:ext uri="{FF2B5EF4-FFF2-40B4-BE49-F238E27FC236}">
                <a16:creationId xmlns:a16="http://schemas.microsoft.com/office/drawing/2014/main" id="{8998F47E-193B-459D-80F1-636C4484BC6D}"/>
              </a:ext>
            </a:extLst>
          </p:cNvPr>
          <p:cNvGrpSpPr/>
          <p:nvPr/>
        </p:nvGrpSpPr>
        <p:grpSpPr>
          <a:xfrm>
            <a:off x="892633" y="967012"/>
            <a:ext cx="4053110" cy="2710654"/>
            <a:chOff x="892633" y="967012"/>
            <a:chExt cx="4053110" cy="2710654"/>
          </a:xfrm>
        </p:grpSpPr>
        <p:sp>
          <p:nvSpPr>
            <p:cNvPr id="2" name="Oval 1">
              <a:extLst>
                <a:ext uri="{FF2B5EF4-FFF2-40B4-BE49-F238E27FC236}">
                  <a16:creationId xmlns:a16="http://schemas.microsoft.com/office/drawing/2014/main" id="{21733EB6-B076-4404-A12C-D6828BA98509}"/>
                </a:ext>
              </a:extLst>
            </p:cNvPr>
            <p:cNvSpPr/>
            <p:nvPr/>
          </p:nvSpPr>
          <p:spPr bwMode="auto">
            <a:xfrm>
              <a:off x="3247572" y="1025068"/>
              <a:ext cx="1698171" cy="1698171"/>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A9F8691C-EB03-4764-B6F6-EE8A06A7690E}"/>
                </a:ext>
              </a:extLst>
            </p:cNvPr>
            <p:cNvGrpSpPr/>
            <p:nvPr/>
          </p:nvGrpSpPr>
          <p:grpSpPr>
            <a:xfrm>
              <a:off x="892633" y="967012"/>
              <a:ext cx="1854196" cy="1756227"/>
              <a:chOff x="3091548" y="972458"/>
              <a:chExt cx="1854196" cy="1756227"/>
            </a:xfrm>
          </p:grpSpPr>
          <p:sp>
            <p:nvSpPr>
              <p:cNvPr id="9" name="Oval 8">
                <a:extLst>
                  <a:ext uri="{FF2B5EF4-FFF2-40B4-BE49-F238E27FC236}">
                    <a16:creationId xmlns:a16="http://schemas.microsoft.com/office/drawing/2014/main" id="{34DE3A54-436B-41AC-9439-F54EFBD92B2E}"/>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Oval 2">
                <a:extLst>
                  <a:ext uri="{FF2B5EF4-FFF2-40B4-BE49-F238E27FC236}">
                    <a16:creationId xmlns:a16="http://schemas.microsoft.com/office/drawing/2014/main" id="{7990DCD0-784C-4C1F-A0E9-8602410734D7}"/>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7C4E8E23-14A5-49DF-A6DE-F8280EB30934}"/>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C1D28C61-0C42-49D7-B163-0A3B7109B72C}"/>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159445C3-492B-4369-8630-9D4EB28460C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CE5A2688-0C42-4130-9CB0-C18240E8673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 name="Oval 16">
                <a:extLst>
                  <a:ext uri="{FF2B5EF4-FFF2-40B4-BE49-F238E27FC236}">
                    <a16:creationId xmlns:a16="http://schemas.microsoft.com/office/drawing/2014/main" id="{7BFA6BDD-5046-4C0B-A5E7-489D09914DA4}"/>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6D770147-A142-42AB-9C7D-77166B9E430C}"/>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D4098FBC-9456-4939-B3B8-A3915BA92170}"/>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65505124-0DFE-46FB-B2C8-8E52584F14F0}"/>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82DE578C-0A04-47BE-96F8-228026DE75B7}"/>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1D3C9007-9459-4095-BE82-972025C9D9A7}"/>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DF8BAEC9-9AED-49A9-8174-121BF90B29B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CC801199-475B-4F3B-8C20-81B385B7A0C6}"/>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6DDCFE58-D1CE-4CF1-A096-B4BA39E25BD6}"/>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8BDBC6AC-2284-4C91-AF87-62E2F411574A}"/>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BE60832-F7ED-45A4-BC6F-799A9EE7FDD4}"/>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7DC25CDA-137A-4997-8C0D-902F19622A42}"/>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D3E9BB85-9CD9-476C-8890-90E0CF70E78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7B238D25-9317-4717-9CFC-5B93060B7C6B}"/>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C8CC071B-9864-41B9-B436-CBB42E4193EA}"/>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09E49503-585F-46E7-9AA3-08ED046FC8C7}"/>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38E3C29F-724E-4342-BA96-330E8B9D20AC}"/>
                </a:ext>
              </a:extLst>
            </p:cNvPr>
            <p:cNvSpPr txBox="1"/>
            <p:nvPr/>
          </p:nvSpPr>
          <p:spPr>
            <a:xfrm>
              <a:off x="1001489" y="3049802"/>
              <a:ext cx="39319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Spotty/stripy mode (basis)</a:t>
              </a:r>
            </a:p>
          </p:txBody>
        </p:sp>
      </p:grpSp>
      <p:sp>
        <p:nvSpPr>
          <p:cNvPr id="43" name="TextBox 42">
            <a:extLst>
              <a:ext uri="{FF2B5EF4-FFF2-40B4-BE49-F238E27FC236}">
                <a16:creationId xmlns:a16="http://schemas.microsoft.com/office/drawing/2014/main" id="{D7B08EE5-F690-4F01-A61A-98B10D0BEAF2}"/>
              </a:ext>
            </a:extLst>
          </p:cNvPr>
          <p:cNvSpPr txBox="1"/>
          <p:nvPr/>
        </p:nvSpPr>
        <p:spPr>
          <a:xfrm>
            <a:off x="1568034" y="312222"/>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4" name="TextBox 43">
            <a:extLst>
              <a:ext uri="{FF2B5EF4-FFF2-40B4-BE49-F238E27FC236}">
                <a16:creationId xmlns:a16="http://schemas.microsoft.com/office/drawing/2014/main" id="{00A2B058-A2FA-423F-AB1E-0186E9967EEE}"/>
              </a:ext>
            </a:extLst>
          </p:cNvPr>
          <p:cNvSpPr txBox="1"/>
          <p:nvPr/>
        </p:nvSpPr>
        <p:spPr>
          <a:xfrm>
            <a:off x="3828635" y="31040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grpSp>
        <p:nvGrpSpPr>
          <p:cNvPr id="51" name="Group 50">
            <a:extLst>
              <a:ext uri="{FF2B5EF4-FFF2-40B4-BE49-F238E27FC236}">
                <a16:creationId xmlns:a16="http://schemas.microsoft.com/office/drawing/2014/main" id="{DB27C882-DB4E-439D-A5C0-DEF720F9EC81}"/>
              </a:ext>
            </a:extLst>
          </p:cNvPr>
          <p:cNvGrpSpPr/>
          <p:nvPr/>
        </p:nvGrpSpPr>
        <p:grpSpPr>
          <a:xfrm>
            <a:off x="7246258" y="1025069"/>
            <a:ext cx="3897085" cy="2652598"/>
            <a:chOff x="7246258" y="1025069"/>
            <a:chExt cx="3897085" cy="2652598"/>
          </a:xfrm>
        </p:grpSpPr>
        <p:sp>
          <p:nvSpPr>
            <p:cNvPr id="33" name="Oval 32">
              <a:extLst>
                <a:ext uri="{FF2B5EF4-FFF2-40B4-BE49-F238E27FC236}">
                  <a16:creationId xmlns:a16="http://schemas.microsoft.com/office/drawing/2014/main" id="{03C617B7-76D3-4256-94FA-85D92C4FB7FE}"/>
                </a:ext>
              </a:extLst>
            </p:cNvPr>
            <p:cNvSpPr/>
            <p:nvPr/>
          </p:nvSpPr>
          <p:spPr bwMode="auto">
            <a:xfrm>
              <a:off x="7246258" y="1030513"/>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E8D897F0-9999-4960-91E4-9C098C1C2D3F}"/>
                </a:ext>
              </a:extLst>
            </p:cNvPr>
            <p:cNvSpPr/>
            <p:nvPr/>
          </p:nvSpPr>
          <p:spPr bwMode="auto">
            <a:xfrm>
              <a:off x="9445172" y="1025069"/>
              <a:ext cx="1698171" cy="169817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712823C6-FA3A-4171-BE2C-D14D5048AB49}"/>
                </a:ext>
              </a:extLst>
            </p:cNvPr>
            <p:cNvSpPr txBox="1"/>
            <p:nvPr/>
          </p:nvSpPr>
          <p:spPr>
            <a:xfrm>
              <a:off x="7481092" y="3049803"/>
              <a:ext cx="362336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Blue/white mode (basis)</a:t>
              </a:r>
            </a:p>
          </p:txBody>
        </p:sp>
      </p:grpSp>
      <p:sp>
        <p:nvSpPr>
          <p:cNvPr id="45" name="TextBox 44">
            <a:extLst>
              <a:ext uri="{FF2B5EF4-FFF2-40B4-BE49-F238E27FC236}">
                <a16:creationId xmlns:a16="http://schemas.microsoft.com/office/drawing/2014/main" id="{FFD7942F-4A92-4DEC-8654-E54C1433CE14}"/>
              </a:ext>
            </a:extLst>
          </p:cNvPr>
          <p:cNvSpPr txBox="1"/>
          <p:nvPr/>
        </p:nvSpPr>
        <p:spPr>
          <a:xfrm>
            <a:off x="7823200" y="31215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6" name="TextBox 45">
            <a:extLst>
              <a:ext uri="{FF2B5EF4-FFF2-40B4-BE49-F238E27FC236}">
                <a16:creationId xmlns:a16="http://schemas.microsoft.com/office/drawing/2014/main" id="{AD320B6A-79B5-4786-86A4-84B764E40CEF}"/>
              </a:ext>
            </a:extLst>
          </p:cNvPr>
          <p:cNvSpPr txBox="1"/>
          <p:nvPr/>
        </p:nvSpPr>
        <p:spPr>
          <a:xfrm>
            <a:off x="10083801" y="310336"/>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grpSp>
        <p:nvGrpSpPr>
          <p:cNvPr id="55" name="Group 54">
            <a:extLst>
              <a:ext uri="{FF2B5EF4-FFF2-40B4-BE49-F238E27FC236}">
                <a16:creationId xmlns:a16="http://schemas.microsoft.com/office/drawing/2014/main" id="{A9901447-97A5-4A52-AD23-CC8556903471}"/>
              </a:ext>
            </a:extLst>
          </p:cNvPr>
          <p:cNvGrpSpPr/>
          <p:nvPr/>
        </p:nvGrpSpPr>
        <p:grpSpPr>
          <a:xfrm>
            <a:off x="744339" y="3930730"/>
            <a:ext cx="10593560" cy="640929"/>
            <a:chOff x="744339" y="3930730"/>
            <a:chExt cx="10593560" cy="640929"/>
          </a:xfrm>
        </p:grpSpPr>
        <p:sp>
          <p:nvSpPr>
            <p:cNvPr id="52" name="TextBox 51">
              <a:extLst>
                <a:ext uri="{FF2B5EF4-FFF2-40B4-BE49-F238E27FC236}">
                  <a16:creationId xmlns:a16="http://schemas.microsoft.com/office/drawing/2014/main" id="{75AF0F3F-B8F1-456C-95A9-EC1372FFB514}"/>
                </a:ext>
              </a:extLst>
            </p:cNvPr>
            <p:cNvSpPr txBox="1"/>
            <p:nvPr/>
          </p:nvSpPr>
          <p:spPr>
            <a:xfrm>
              <a:off x="744339" y="4026894"/>
              <a:ext cx="113396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a:t>
              </a:r>
            </a:p>
          </p:txBody>
        </p:sp>
        <p:sp>
          <p:nvSpPr>
            <p:cNvPr id="54" name="TextBox 53">
              <a:extLst>
                <a:ext uri="{FF2B5EF4-FFF2-40B4-BE49-F238E27FC236}">
                  <a16:creationId xmlns:a16="http://schemas.microsoft.com/office/drawing/2014/main" id="{55F07F64-1B5A-498E-B0F6-89B197F93ACE}"/>
                </a:ext>
              </a:extLst>
            </p:cNvPr>
            <p:cNvSpPr txBox="1"/>
            <p:nvPr/>
          </p:nvSpPr>
          <p:spPr>
            <a:xfrm>
              <a:off x="10437973" y="3930730"/>
              <a:ext cx="89992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a:t>
              </a:r>
            </a:p>
          </p:txBody>
        </p:sp>
      </p:grpSp>
    </p:spTree>
    <p:extLst>
      <p:ext uri="{BB962C8B-B14F-4D97-AF65-F5344CB8AC3E}">
        <p14:creationId xmlns:p14="http://schemas.microsoft.com/office/powerpoint/2010/main" val="302212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10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2645F-B7C6-438C-87BF-22A00A977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35" y="4475495"/>
            <a:ext cx="2085975" cy="2143125"/>
          </a:xfrm>
          <a:prstGeom prst="rect">
            <a:avLst/>
          </a:prstGeom>
        </p:spPr>
      </p:pic>
      <p:pic>
        <p:nvPicPr>
          <p:cNvPr id="6" name="Picture 5">
            <a:extLst>
              <a:ext uri="{FF2B5EF4-FFF2-40B4-BE49-F238E27FC236}">
                <a16:creationId xmlns:a16="http://schemas.microsoft.com/office/drawing/2014/main" id="{C39E5CED-AB7F-414C-B5DC-2F1997F58656}"/>
              </a:ext>
            </a:extLst>
          </p:cNvPr>
          <p:cNvPicPr>
            <a:picLocks noChangeAspect="1"/>
          </p:cNvPicPr>
          <p:nvPr/>
        </p:nvPicPr>
        <p:blipFill rotWithShape="1">
          <a:blip r:embed="rId4">
            <a:extLst>
              <a:ext uri="{28A0092B-C50C-407E-A947-70E740481C1C}">
                <a14:useLocalDpi xmlns:a14="http://schemas.microsoft.com/office/drawing/2010/main" val="0"/>
              </a:ext>
            </a:extLst>
          </a:blip>
          <a:srcRect l="35864" r="1870"/>
          <a:stretch/>
        </p:blipFill>
        <p:spPr>
          <a:xfrm>
            <a:off x="9837690" y="4386653"/>
            <a:ext cx="2085975" cy="2231967"/>
          </a:xfrm>
          <a:prstGeom prst="rect">
            <a:avLst/>
          </a:prstGeom>
        </p:spPr>
      </p:pic>
      <p:sp>
        <p:nvSpPr>
          <p:cNvPr id="2" name="Oval 1">
            <a:extLst>
              <a:ext uri="{FF2B5EF4-FFF2-40B4-BE49-F238E27FC236}">
                <a16:creationId xmlns:a16="http://schemas.microsoft.com/office/drawing/2014/main" id="{21733EB6-B076-4404-A12C-D6828BA98509}"/>
              </a:ext>
            </a:extLst>
          </p:cNvPr>
          <p:cNvSpPr/>
          <p:nvPr/>
        </p:nvSpPr>
        <p:spPr bwMode="auto">
          <a:xfrm>
            <a:off x="3247572" y="1025068"/>
            <a:ext cx="1698171" cy="1698171"/>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A9F8691C-EB03-4764-B6F6-EE8A06A7690E}"/>
              </a:ext>
            </a:extLst>
          </p:cNvPr>
          <p:cNvGrpSpPr/>
          <p:nvPr/>
        </p:nvGrpSpPr>
        <p:grpSpPr>
          <a:xfrm>
            <a:off x="892633" y="967012"/>
            <a:ext cx="1854196" cy="1756227"/>
            <a:chOff x="3091548" y="972458"/>
            <a:chExt cx="1854196" cy="1756227"/>
          </a:xfrm>
        </p:grpSpPr>
        <p:sp>
          <p:nvSpPr>
            <p:cNvPr id="9" name="Oval 8">
              <a:extLst>
                <a:ext uri="{FF2B5EF4-FFF2-40B4-BE49-F238E27FC236}">
                  <a16:creationId xmlns:a16="http://schemas.microsoft.com/office/drawing/2014/main" id="{34DE3A54-436B-41AC-9439-F54EFBD92B2E}"/>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Oval 2">
              <a:extLst>
                <a:ext uri="{FF2B5EF4-FFF2-40B4-BE49-F238E27FC236}">
                  <a16:creationId xmlns:a16="http://schemas.microsoft.com/office/drawing/2014/main" id="{7990DCD0-784C-4C1F-A0E9-8602410734D7}"/>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7C4E8E23-14A5-49DF-A6DE-F8280EB30934}"/>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C1D28C61-0C42-49D7-B163-0A3B7109B72C}"/>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159445C3-492B-4369-8630-9D4EB28460C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CE5A2688-0C42-4130-9CB0-C18240E8673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 name="Oval 16">
              <a:extLst>
                <a:ext uri="{FF2B5EF4-FFF2-40B4-BE49-F238E27FC236}">
                  <a16:creationId xmlns:a16="http://schemas.microsoft.com/office/drawing/2014/main" id="{7BFA6BDD-5046-4C0B-A5E7-489D09914DA4}"/>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6D770147-A142-42AB-9C7D-77166B9E430C}"/>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D4098FBC-9456-4939-B3B8-A3915BA92170}"/>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65505124-0DFE-46FB-B2C8-8E52584F14F0}"/>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82DE578C-0A04-47BE-96F8-228026DE75B7}"/>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1D3C9007-9459-4095-BE82-972025C9D9A7}"/>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DF8BAEC9-9AED-49A9-8174-121BF90B29B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CC801199-475B-4F3B-8C20-81B385B7A0C6}"/>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6DDCFE58-D1CE-4CF1-A096-B4BA39E25BD6}"/>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8BDBC6AC-2284-4C91-AF87-62E2F411574A}"/>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BE60832-F7ED-45A4-BC6F-799A9EE7FDD4}"/>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7DC25CDA-137A-4997-8C0D-902F19622A42}"/>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D3E9BB85-9CD9-476C-8890-90E0CF70E78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7B238D25-9317-4717-9CFC-5B93060B7C6B}"/>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C8CC071B-9864-41B9-B436-CBB42E4193EA}"/>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09E49503-585F-46E7-9AA3-08ED046FC8C7}"/>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33" name="Oval 32">
            <a:extLst>
              <a:ext uri="{FF2B5EF4-FFF2-40B4-BE49-F238E27FC236}">
                <a16:creationId xmlns:a16="http://schemas.microsoft.com/office/drawing/2014/main" id="{03C617B7-76D3-4256-94FA-85D92C4FB7FE}"/>
              </a:ext>
            </a:extLst>
          </p:cNvPr>
          <p:cNvSpPr/>
          <p:nvPr/>
        </p:nvSpPr>
        <p:spPr bwMode="auto">
          <a:xfrm>
            <a:off x="7246258" y="1030513"/>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E8D897F0-9999-4960-91E4-9C098C1C2D3F}"/>
              </a:ext>
            </a:extLst>
          </p:cNvPr>
          <p:cNvSpPr/>
          <p:nvPr/>
        </p:nvSpPr>
        <p:spPr bwMode="auto">
          <a:xfrm>
            <a:off x="9445172" y="1025069"/>
            <a:ext cx="1698171" cy="169817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38E3C29F-724E-4342-BA96-330E8B9D20AC}"/>
              </a:ext>
            </a:extLst>
          </p:cNvPr>
          <p:cNvSpPr txBox="1"/>
          <p:nvPr/>
        </p:nvSpPr>
        <p:spPr>
          <a:xfrm>
            <a:off x="1001489" y="3049802"/>
            <a:ext cx="39319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Spotty/stripy mode (basis)</a:t>
            </a:r>
          </a:p>
        </p:txBody>
      </p:sp>
      <p:sp>
        <p:nvSpPr>
          <p:cNvPr id="36" name="TextBox 35">
            <a:extLst>
              <a:ext uri="{FF2B5EF4-FFF2-40B4-BE49-F238E27FC236}">
                <a16:creationId xmlns:a16="http://schemas.microsoft.com/office/drawing/2014/main" id="{712823C6-FA3A-4171-BE2C-D14D5048AB49}"/>
              </a:ext>
            </a:extLst>
          </p:cNvPr>
          <p:cNvSpPr txBox="1"/>
          <p:nvPr/>
        </p:nvSpPr>
        <p:spPr>
          <a:xfrm>
            <a:off x="7481092" y="3049803"/>
            <a:ext cx="362336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Blue/white mode (basis)</a:t>
            </a:r>
          </a:p>
        </p:txBody>
      </p:sp>
      <p:cxnSp>
        <p:nvCxnSpPr>
          <p:cNvPr id="37" name="Straight Arrow Connector 36">
            <a:extLst>
              <a:ext uri="{FF2B5EF4-FFF2-40B4-BE49-F238E27FC236}">
                <a16:creationId xmlns:a16="http://schemas.microsoft.com/office/drawing/2014/main" id="{D65D79DA-8A4A-418C-9B24-D438137436B4}"/>
              </a:ext>
            </a:extLst>
          </p:cNvPr>
          <p:cNvCxnSpPr>
            <a:cxnSpLocks/>
          </p:cNvCxnSpPr>
          <p:nvPr/>
        </p:nvCxnSpPr>
        <p:spPr>
          <a:xfrm flipH="1">
            <a:off x="2746829" y="5465653"/>
            <a:ext cx="6760029" cy="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7B08EE5-F690-4F01-A61A-98B10D0BEAF2}"/>
              </a:ext>
            </a:extLst>
          </p:cNvPr>
          <p:cNvSpPr txBox="1"/>
          <p:nvPr/>
        </p:nvSpPr>
        <p:spPr>
          <a:xfrm>
            <a:off x="1568034" y="312222"/>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4" name="TextBox 43">
            <a:extLst>
              <a:ext uri="{FF2B5EF4-FFF2-40B4-BE49-F238E27FC236}">
                <a16:creationId xmlns:a16="http://schemas.microsoft.com/office/drawing/2014/main" id="{00A2B058-A2FA-423F-AB1E-0186E9967EEE}"/>
              </a:ext>
            </a:extLst>
          </p:cNvPr>
          <p:cNvSpPr txBox="1"/>
          <p:nvPr/>
        </p:nvSpPr>
        <p:spPr>
          <a:xfrm>
            <a:off x="3828635" y="31040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45" name="TextBox 44">
            <a:extLst>
              <a:ext uri="{FF2B5EF4-FFF2-40B4-BE49-F238E27FC236}">
                <a16:creationId xmlns:a16="http://schemas.microsoft.com/office/drawing/2014/main" id="{FFD7942F-4A92-4DEC-8654-E54C1433CE14}"/>
              </a:ext>
            </a:extLst>
          </p:cNvPr>
          <p:cNvSpPr txBox="1"/>
          <p:nvPr/>
        </p:nvSpPr>
        <p:spPr>
          <a:xfrm>
            <a:off x="7823200" y="31215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6" name="TextBox 45">
            <a:extLst>
              <a:ext uri="{FF2B5EF4-FFF2-40B4-BE49-F238E27FC236}">
                <a16:creationId xmlns:a16="http://schemas.microsoft.com/office/drawing/2014/main" id="{AD320B6A-79B5-4786-86A4-84B764E40CEF}"/>
              </a:ext>
            </a:extLst>
          </p:cNvPr>
          <p:cNvSpPr txBox="1"/>
          <p:nvPr/>
        </p:nvSpPr>
        <p:spPr>
          <a:xfrm>
            <a:off x="10083801" y="310336"/>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38" name="Oval 37">
            <a:extLst>
              <a:ext uri="{FF2B5EF4-FFF2-40B4-BE49-F238E27FC236}">
                <a16:creationId xmlns:a16="http://schemas.microsoft.com/office/drawing/2014/main" id="{0E97A7BB-628A-42A0-9AA6-A684E8A8D94F}"/>
              </a:ext>
            </a:extLst>
          </p:cNvPr>
          <p:cNvSpPr/>
          <p:nvPr/>
        </p:nvSpPr>
        <p:spPr bwMode="auto">
          <a:xfrm>
            <a:off x="5809656" y="4737605"/>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FB4BDF1F-F7E8-4865-8EF5-C75502629DF5}"/>
              </a:ext>
            </a:extLst>
          </p:cNvPr>
          <p:cNvGrpSpPr/>
          <p:nvPr/>
        </p:nvGrpSpPr>
        <p:grpSpPr>
          <a:xfrm>
            <a:off x="2754086" y="4744591"/>
            <a:ext cx="625305" cy="592266"/>
            <a:chOff x="3091548" y="972458"/>
            <a:chExt cx="1854196" cy="1756227"/>
          </a:xfrm>
        </p:grpSpPr>
        <p:sp>
          <p:nvSpPr>
            <p:cNvPr id="40" name="Oval 39">
              <a:extLst>
                <a:ext uri="{FF2B5EF4-FFF2-40B4-BE49-F238E27FC236}">
                  <a16:creationId xmlns:a16="http://schemas.microsoft.com/office/drawing/2014/main" id="{5272ED4D-2761-4847-85A5-DD6DF7F5CD36}"/>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06F2C432-B1CD-4001-8A10-A303BA460683}"/>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1A19E62-2A17-4704-BDD8-00FE4B372A23}"/>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46AF0584-E0A6-449A-BDD8-A70E6610E3FA}"/>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10F26249-0F81-4622-829F-ADE05E2A554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0" name="Oval 49">
              <a:extLst>
                <a:ext uri="{FF2B5EF4-FFF2-40B4-BE49-F238E27FC236}">
                  <a16:creationId xmlns:a16="http://schemas.microsoft.com/office/drawing/2014/main" id="{567B28DF-E52A-4978-BF15-407BB5FCFFF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Oval 50">
              <a:extLst>
                <a:ext uri="{FF2B5EF4-FFF2-40B4-BE49-F238E27FC236}">
                  <a16:creationId xmlns:a16="http://schemas.microsoft.com/office/drawing/2014/main" id="{61106AFB-FD5D-47E8-856C-9AB9463FFC8C}"/>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Oval 51">
              <a:extLst>
                <a:ext uri="{FF2B5EF4-FFF2-40B4-BE49-F238E27FC236}">
                  <a16:creationId xmlns:a16="http://schemas.microsoft.com/office/drawing/2014/main" id="{F5A32E9D-03F8-49C1-8FA9-9F9C1ED43888}"/>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6EB69031-5123-4D48-9136-212D5C84709A}"/>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11DBC5CE-8FE8-4B24-9B87-B1AFC92B961C}"/>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007097C5-2114-483F-8EF6-8E5A725BE5EF}"/>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Oval 55">
              <a:extLst>
                <a:ext uri="{FF2B5EF4-FFF2-40B4-BE49-F238E27FC236}">
                  <a16:creationId xmlns:a16="http://schemas.microsoft.com/office/drawing/2014/main" id="{FAEB2A79-898F-4A69-9BD2-2ED092AD212B}"/>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DA714019-62B8-4AD5-B616-5E646266902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43B475B8-39E3-40B7-AFC5-C832A20BB6A9}"/>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00B58412-FE70-4BAF-94AB-5A2F8243CFDA}"/>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D5BE9E38-D94D-4F3F-8BF5-1440C1AEE7E6}"/>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23F7F090-CBDB-4CD4-90E1-7C5DA6B26A78}"/>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32AEA236-262B-4274-8497-A74D04301883}"/>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8ED5D24E-8F54-4E4E-9091-ACB065FE9F56}"/>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86518463-1B76-4588-B7C7-B42E93A475DE}"/>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A8DA80A3-E619-4ADD-9C67-EC6401E0D2E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A994ED11-B403-4D4A-95DF-25CDBDE8D268}"/>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67" name="Oval 66">
            <a:extLst>
              <a:ext uri="{FF2B5EF4-FFF2-40B4-BE49-F238E27FC236}">
                <a16:creationId xmlns:a16="http://schemas.microsoft.com/office/drawing/2014/main" id="{911F9673-8FE3-41A6-9533-04D476059B86}"/>
              </a:ext>
            </a:extLst>
          </p:cNvPr>
          <p:cNvSpPr/>
          <p:nvPr/>
        </p:nvSpPr>
        <p:spPr bwMode="auto">
          <a:xfrm>
            <a:off x="3553502" y="4767229"/>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342C42D-9873-4844-A713-05EF03CB4126}"/>
              </a:ext>
            </a:extLst>
          </p:cNvPr>
          <p:cNvSpPr/>
          <p:nvPr/>
        </p:nvSpPr>
        <p:spPr bwMode="auto">
          <a:xfrm>
            <a:off x="4303626" y="4764169"/>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5" name="Oval 94">
            <a:extLst>
              <a:ext uri="{FF2B5EF4-FFF2-40B4-BE49-F238E27FC236}">
                <a16:creationId xmlns:a16="http://schemas.microsoft.com/office/drawing/2014/main" id="{E6D9505E-AAD3-4A14-BD25-7E47D67616C9}"/>
              </a:ext>
            </a:extLst>
          </p:cNvPr>
          <p:cNvSpPr/>
          <p:nvPr/>
        </p:nvSpPr>
        <p:spPr bwMode="auto">
          <a:xfrm>
            <a:off x="5053750" y="4757082"/>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6" name="Oval 95">
            <a:extLst>
              <a:ext uri="{FF2B5EF4-FFF2-40B4-BE49-F238E27FC236}">
                <a16:creationId xmlns:a16="http://schemas.microsoft.com/office/drawing/2014/main" id="{3FA93B46-07FA-4053-8B0E-7EB9D9E16CDA}"/>
              </a:ext>
            </a:extLst>
          </p:cNvPr>
          <p:cNvSpPr/>
          <p:nvPr/>
        </p:nvSpPr>
        <p:spPr bwMode="auto">
          <a:xfrm>
            <a:off x="6565562" y="4751169"/>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7" name="Group 96">
            <a:extLst>
              <a:ext uri="{FF2B5EF4-FFF2-40B4-BE49-F238E27FC236}">
                <a16:creationId xmlns:a16="http://schemas.microsoft.com/office/drawing/2014/main" id="{18DF55DB-5420-477F-B134-1C0C61D1F6CF}"/>
              </a:ext>
            </a:extLst>
          </p:cNvPr>
          <p:cNvGrpSpPr/>
          <p:nvPr/>
        </p:nvGrpSpPr>
        <p:grpSpPr>
          <a:xfrm>
            <a:off x="7317633" y="4751169"/>
            <a:ext cx="625305" cy="592266"/>
            <a:chOff x="3091548" y="972458"/>
            <a:chExt cx="1854196" cy="1756227"/>
          </a:xfrm>
        </p:grpSpPr>
        <p:sp>
          <p:nvSpPr>
            <p:cNvPr id="98" name="Oval 97">
              <a:extLst>
                <a:ext uri="{FF2B5EF4-FFF2-40B4-BE49-F238E27FC236}">
                  <a16:creationId xmlns:a16="http://schemas.microsoft.com/office/drawing/2014/main" id="{0436F234-93A7-4E07-9298-7CB2924F5F75}"/>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02DC43C7-66AA-4E92-9CAA-840ED8A33318}"/>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E8AF0173-720B-4CA6-969A-C35D4830A7E9}"/>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Oval 100">
              <a:extLst>
                <a:ext uri="{FF2B5EF4-FFF2-40B4-BE49-F238E27FC236}">
                  <a16:creationId xmlns:a16="http://schemas.microsoft.com/office/drawing/2014/main" id="{FB75ED76-BCE5-4394-A0FE-7811855A8AF5}"/>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2" name="Oval 101">
              <a:extLst>
                <a:ext uri="{FF2B5EF4-FFF2-40B4-BE49-F238E27FC236}">
                  <a16:creationId xmlns:a16="http://schemas.microsoft.com/office/drawing/2014/main" id="{BFE98273-413E-446E-A97D-6811E80EA7D3}"/>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Oval 102">
              <a:extLst>
                <a:ext uri="{FF2B5EF4-FFF2-40B4-BE49-F238E27FC236}">
                  <a16:creationId xmlns:a16="http://schemas.microsoft.com/office/drawing/2014/main" id="{A8B0498E-46ED-454F-BF63-A61D970A2C5D}"/>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4" name="Oval 103">
              <a:extLst>
                <a:ext uri="{FF2B5EF4-FFF2-40B4-BE49-F238E27FC236}">
                  <a16:creationId xmlns:a16="http://schemas.microsoft.com/office/drawing/2014/main" id="{948AAB1A-2408-461B-BA64-DD54219EE31E}"/>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5" name="Oval 104">
              <a:extLst>
                <a:ext uri="{FF2B5EF4-FFF2-40B4-BE49-F238E27FC236}">
                  <a16:creationId xmlns:a16="http://schemas.microsoft.com/office/drawing/2014/main" id="{7522EE79-EED8-451B-8990-D37865D82F44}"/>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6" name="Oval 105">
              <a:extLst>
                <a:ext uri="{FF2B5EF4-FFF2-40B4-BE49-F238E27FC236}">
                  <a16:creationId xmlns:a16="http://schemas.microsoft.com/office/drawing/2014/main" id="{C4292D42-CEF5-442E-B3A2-4B30DA3E0D53}"/>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7" name="Oval 106">
              <a:extLst>
                <a:ext uri="{FF2B5EF4-FFF2-40B4-BE49-F238E27FC236}">
                  <a16:creationId xmlns:a16="http://schemas.microsoft.com/office/drawing/2014/main" id="{C6A3FBF5-F229-4114-9013-9B7D4E58BBD4}"/>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8" name="Oval 107">
              <a:extLst>
                <a:ext uri="{FF2B5EF4-FFF2-40B4-BE49-F238E27FC236}">
                  <a16:creationId xmlns:a16="http://schemas.microsoft.com/office/drawing/2014/main" id="{AEDAABD6-D310-47D6-84DD-2490FF479315}"/>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9" name="Oval 108">
              <a:extLst>
                <a:ext uri="{FF2B5EF4-FFF2-40B4-BE49-F238E27FC236}">
                  <a16:creationId xmlns:a16="http://schemas.microsoft.com/office/drawing/2014/main" id="{BEA91743-1625-4B38-BF07-F649631A69B5}"/>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0" name="Oval 109">
              <a:extLst>
                <a:ext uri="{FF2B5EF4-FFF2-40B4-BE49-F238E27FC236}">
                  <a16:creationId xmlns:a16="http://schemas.microsoft.com/office/drawing/2014/main" id="{57073463-4DFB-444F-BEA5-740A3ECA12A7}"/>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Oval 110">
              <a:extLst>
                <a:ext uri="{FF2B5EF4-FFF2-40B4-BE49-F238E27FC236}">
                  <a16:creationId xmlns:a16="http://schemas.microsoft.com/office/drawing/2014/main" id="{2CBAECC5-2ECE-41A0-8836-806119B57A8F}"/>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2" name="Oval 111">
              <a:extLst>
                <a:ext uri="{FF2B5EF4-FFF2-40B4-BE49-F238E27FC236}">
                  <a16:creationId xmlns:a16="http://schemas.microsoft.com/office/drawing/2014/main" id="{30F2E214-470C-4EBA-B1A8-D661474E3A3D}"/>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3" name="Oval 112">
              <a:extLst>
                <a:ext uri="{FF2B5EF4-FFF2-40B4-BE49-F238E27FC236}">
                  <a16:creationId xmlns:a16="http://schemas.microsoft.com/office/drawing/2014/main" id="{4BC6AD06-95FC-4868-9205-1529EFD78D28}"/>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1DB502EE-26BD-4E80-8833-8C833A443925}"/>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D4B1CBC7-85C2-47F1-8399-A70C244441E0}"/>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Oval 115">
              <a:extLst>
                <a:ext uri="{FF2B5EF4-FFF2-40B4-BE49-F238E27FC236}">
                  <a16:creationId xmlns:a16="http://schemas.microsoft.com/office/drawing/2014/main" id="{FA295D40-107E-4612-8462-F224A7C74B5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Oval 116">
              <a:extLst>
                <a:ext uri="{FF2B5EF4-FFF2-40B4-BE49-F238E27FC236}">
                  <a16:creationId xmlns:a16="http://schemas.microsoft.com/office/drawing/2014/main" id="{E01CCFD4-36F9-48AC-9886-E0C898F110FD}"/>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Oval 117">
              <a:extLst>
                <a:ext uri="{FF2B5EF4-FFF2-40B4-BE49-F238E27FC236}">
                  <a16:creationId xmlns:a16="http://schemas.microsoft.com/office/drawing/2014/main" id="{11B21849-DCE4-4ADE-BAF1-8D209B93ECBE}"/>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9" name="Oval 118">
              <a:extLst>
                <a:ext uri="{FF2B5EF4-FFF2-40B4-BE49-F238E27FC236}">
                  <a16:creationId xmlns:a16="http://schemas.microsoft.com/office/drawing/2014/main" id="{3C348FEC-0B6A-4488-BCD6-E7CE1AC5C9A1}"/>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0" name="Oval 119">
            <a:extLst>
              <a:ext uri="{FF2B5EF4-FFF2-40B4-BE49-F238E27FC236}">
                <a16:creationId xmlns:a16="http://schemas.microsoft.com/office/drawing/2014/main" id="{66CE6923-EE90-4009-B94E-A919746190FF}"/>
              </a:ext>
            </a:extLst>
          </p:cNvPr>
          <p:cNvSpPr/>
          <p:nvPr/>
        </p:nvSpPr>
        <p:spPr bwMode="auto">
          <a:xfrm>
            <a:off x="8125264" y="4758510"/>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1" name="Oval 120">
            <a:extLst>
              <a:ext uri="{FF2B5EF4-FFF2-40B4-BE49-F238E27FC236}">
                <a16:creationId xmlns:a16="http://schemas.microsoft.com/office/drawing/2014/main" id="{8EC91565-4F39-4078-8288-68ED1E7CAFB5}"/>
              </a:ext>
            </a:extLst>
          </p:cNvPr>
          <p:cNvSpPr/>
          <p:nvPr/>
        </p:nvSpPr>
        <p:spPr bwMode="auto">
          <a:xfrm>
            <a:off x="8887254" y="4737605"/>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926BD84A-F653-4AFD-B2A9-10FF83AB295B}"/>
              </a:ext>
            </a:extLst>
          </p:cNvPr>
          <p:cNvSpPr txBox="1"/>
          <p:nvPr/>
        </p:nvSpPr>
        <p:spPr>
          <a:xfrm>
            <a:off x="5203568" y="4192840"/>
            <a:ext cx="177837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 sends</a:t>
            </a:r>
          </a:p>
        </p:txBody>
      </p:sp>
      <p:sp>
        <p:nvSpPr>
          <p:cNvPr id="122" name="TextBox 121">
            <a:extLst>
              <a:ext uri="{FF2B5EF4-FFF2-40B4-BE49-F238E27FC236}">
                <a16:creationId xmlns:a16="http://schemas.microsoft.com/office/drawing/2014/main" id="{748477B3-D495-44F0-B63D-44180912A46B}"/>
              </a:ext>
            </a:extLst>
          </p:cNvPr>
          <p:cNvSpPr txBox="1"/>
          <p:nvPr/>
        </p:nvSpPr>
        <p:spPr>
          <a:xfrm>
            <a:off x="5138873" y="6254031"/>
            <a:ext cx="192123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 measures</a:t>
            </a:r>
          </a:p>
        </p:txBody>
      </p:sp>
      <p:sp>
        <p:nvSpPr>
          <p:cNvPr id="123" name="Oval 122">
            <a:extLst>
              <a:ext uri="{FF2B5EF4-FFF2-40B4-BE49-F238E27FC236}">
                <a16:creationId xmlns:a16="http://schemas.microsoft.com/office/drawing/2014/main" id="{B1ADE34E-162A-4502-B2F1-C179445A269E}"/>
              </a:ext>
            </a:extLst>
          </p:cNvPr>
          <p:cNvSpPr/>
          <p:nvPr/>
        </p:nvSpPr>
        <p:spPr bwMode="auto">
          <a:xfrm>
            <a:off x="5799336" y="5660438"/>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64D62F93-4DB7-400F-AA5C-FF4EEC1C8F7E}"/>
              </a:ext>
            </a:extLst>
          </p:cNvPr>
          <p:cNvGrpSpPr/>
          <p:nvPr/>
        </p:nvGrpSpPr>
        <p:grpSpPr>
          <a:xfrm>
            <a:off x="2743766" y="5667424"/>
            <a:ext cx="625305" cy="592266"/>
            <a:chOff x="3091548" y="972458"/>
            <a:chExt cx="1854196" cy="1756227"/>
          </a:xfrm>
        </p:grpSpPr>
        <p:sp>
          <p:nvSpPr>
            <p:cNvPr id="125" name="Oval 124">
              <a:extLst>
                <a:ext uri="{FF2B5EF4-FFF2-40B4-BE49-F238E27FC236}">
                  <a16:creationId xmlns:a16="http://schemas.microsoft.com/office/drawing/2014/main" id="{DA41099F-98DC-41B8-8B2F-0833EFA1FB4A}"/>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6" name="Oval 125">
              <a:extLst>
                <a:ext uri="{FF2B5EF4-FFF2-40B4-BE49-F238E27FC236}">
                  <a16:creationId xmlns:a16="http://schemas.microsoft.com/office/drawing/2014/main" id="{91BD6475-72A4-4DB0-BF6E-B607BA4424D2}"/>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7" name="Oval 126">
              <a:extLst>
                <a:ext uri="{FF2B5EF4-FFF2-40B4-BE49-F238E27FC236}">
                  <a16:creationId xmlns:a16="http://schemas.microsoft.com/office/drawing/2014/main" id="{2C7D2787-6E95-45AF-B4B2-A425FD9D27D9}"/>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B879E4B4-C447-44DF-BC0C-58A3CD849A72}"/>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F7258D01-553C-4172-AAD3-A1771B1070A3}"/>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B9E69A20-53A3-4F59-8542-579A08E00CB3}"/>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1" name="Oval 130">
              <a:extLst>
                <a:ext uri="{FF2B5EF4-FFF2-40B4-BE49-F238E27FC236}">
                  <a16:creationId xmlns:a16="http://schemas.microsoft.com/office/drawing/2014/main" id="{D1E05D9F-084F-4D1C-BB73-3104A272C506}"/>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2" name="Oval 131">
              <a:extLst>
                <a:ext uri="{FF2B5EF4-FFF2-40B4-BE49-F238E27FC236}">
                  <a16:creationId xmlns:a16="http://schemas.microsoft.com/office/drawing/2014/main" id="{85DFE9A4-B376-4492-B48A-EFEA76D0D414}"/>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D4F7F4B9-2257-49B1-9042-CD68BE1F4CDF}"/>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6898A63F-5F36-45DE-8AA3-A83820C5BD48}"/>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B8B52A03-D779-49B4-A1E5-3DC9D64F5F80}"/>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6" name="Oval 135">
              <a:extLst>
                <a:ext uri="{FF2B5EF4-FFF2-40B4-BE49-F238E27FC236}">
                  <a16:creationId xmlns:a16="http://schemas.microsoft.com/office/drawing/2014/main" id="{08CD0845-388D-44D6-BA51-53B0B7532F3A}"/>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Oval 136">
              <a:extLst>
                <a:ext uri="{FF2B5EF4-FFF2-40B4-BE49-F238E27FC236}">
                  <a16:creationId xmlns:a16="http://schemas.microsoft.com/office/drawing/2014/main" id="{A4CB878C-A624-4DFB-88DF-7D9128221FED}"/>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Oval 137">
              <a:extLst>
                <a:ext uri="{FF2B5EF4-FFF2-40B4-BE49-F238E27FC236}">
                  <a16:creationId xmlns:a16="http://schemas.microsoft.com/office/drawing/2014/main" id="{89FD26AF-9853-4E83-9CD5-31C330D4CB6A}"/>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9" name="Oval 138">
              <a:extLst>
                <a:ext uri="{FF2B5EF4-FFF2-40B4-BE49-F238E27FC236}">
                  <a16:creationId xmlns:a16="http://schemas.microsoft.com/office/drawing/2014/main" id="{7277BB24-9FAD-44B9-A1D0-297BB2260592}"/>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Oval 139">
              <a:extLst>
                <a:ext uri="{FF2B5EF4-FFF2-40B4-BE49-F238E27FC236}">
                  <a16:creationId xmlns:a16="http://schemas.microsoft.com/office/drawing/2014/main" id="{E39A76D8-94FF-4761-8EA3-699904215F53}"/>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A6740E68-1876-447E-9D5B-FD5675D9CBCC}"/>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2" name="Oval 141">
              <a:extLst>
                <a:ext uri="{FF2B5EF4-FFF2-40B4-BE49-F238E27FC236}">
                  <a16:creationId xmlns:a16="http://schemas.microsoft.com/office/drawing/2014/main" id="{889736A1-0207-4B61-8BA2-163A49D061EC}"/>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3" name="Oval 142">
              <a:extLst>
                <a:ext uri="{FF2B5EF4-FFF2-40B4-BE49-F238E27FC236}">
                  <a16:creationId xmlns:a16="http://schemas.microsoft.com/office/drawing/2014/main" id="{0B93A9AB-4D75-4858-B13A-0D4CC111DC7B}"/>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4" name="Oval 143">
              <a:extLst>
                <a:ext uri="{FF2B5EF4-FFF2-40B4-BE49-F238E27FC236}">
                  <a16:creationId xmlns:a16="http://schemas.microsoft.com/office/drawing/2014/main" id="{9027774A-BF96-4A57-BE99-87BAEAD778A6}"/>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5" name="Oval 144">
              <a:extLst>
                <a:ext uri="{FF2B5EF4-FFF2-40B4-BE49-F238E27FC236}">
                  <a16:creationId xmlns:a16="http://schemas.microsoft.com/office/drawing/2014/main" id="{8384BEC8-4186-4459-98C3-407E3D0058D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6" name="Oval 145">
              <a:extLst>
                <a:ext uri="{FF2B5EF4-FFF2-40B4-BE49-F238E27FC236}">
                  <a16:creationId xmlns:a16="http://schemas.microsoft.com/office/drawing/2014/main" id="{C3D87D92-235D-42AD-ADCB-6E5CDABC76AE}"/>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49" name="Oval 148">
            <a:extLst>
              <a:ext uri="{FF2B5EF4-FFF2-40B4-BE49-F238E27FC236}">
                <a16:creationId xmlns:a16="http://schemas.microsoft.com/office/drawing/2014/main" id="{A326E8F9-FE0A-49AD-88D1-07972D392E95}"/>
              </a:ext>
            </a:extLst>
          </p:cNvPr>
          <p:cNvSpPr/>
          <p:nvPr/>
        </p:nvSpPr>
        <p:spPr bwMode="auto">
          <a:xfrm>
            <a:off x="5043430" y="5679915"/>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Oval 174">
            <a:extLst>
              <a:ext uri="{FF2B5EF4-FFF2-40B4-BE49-F238E27FC236}">
                <a16:creationId xmlns:a16="http://schemas.microsoft.com/office/drawing/2014/main" id="{C15C4D5B-9CAC-4D85-A07A-C69883050ED3}"/>
              </a:ext>
            </a:extLst>
          </p:cNvPr>
          <p:cNvSpPr/>
          <p:nvPr/>
        </p:nvSpPr>
        <p:spPr bwMode="auto">
          <a:xfrm>
            <a:off x="8890878" y="5691338"/>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71EEA34E-D794-4DDC-AB98-57E095DFAC0A}"/>
              </a:ext>
            </a:extLst>
          </p:cNvPr>
          <p:cNvSpPr/>
          <p:nvPr/>
        </p:nvSpPr>
        <p:spPr bwMode="auto">
          <a:xfrm>
            <a:off x="7350585" y="5687003"/>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7" name="Oval 176">
            <a:extLst>
              <a:ext uri="{FF2B5EF4-FFF2-40B4-BE49-F238E27FC236}">
                <a16:creationId xmlns:a16="http://schemas.microsoft.com/office/drawing/2014/main" id="{06D5304D-D0BD-4DC1-AF36-26BCF5A4E6E4}"/>
              </a:ext>
            </a:extLst>
          </p:cNvPr>
          <p:cNvSpPr/>
          <p:nvPr/>
        </p:nvSpPr>
        <p:spPr bwMode="auto">
          <a:xfrm>
            <a:off x="8125264" y="5673661"/>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9" name="Group 178">
            <a:extLst>
              <a:ext uri="{FF2B5EF4-FFF2-40B4-BE49-F238E27FC236}">
                <a16:creationId xmlns:a16="http://schemas.microsoft.com/office/drawing/2014/main" id="{6772A71A-778E-4667-96D1-C06D99903481}"/>
              </a:ext>
            </a:extLst>
          </p:cNvPr>
          <p:cNvGrpSpPr/>
          <p:nvPr/>
        </p:nvGrpSpPr>
        <p:grpSpPr>
          <a:xfrm>
            <a:off x="6555242" y="5677213"/>
            <a:ext cx="625305" cy="592266"/>
            <a:chOff x="3091548" y="972458"/>
            <a:chExt cx="1854196" cy="1756227"/>
          </a:xfrm>
        </p:grpSpPr>
        <p:sp>
          <p:nvSpPr>
            <p:cNvPr id="180" name="Oval 179">
              <a:extLst>
                <a:ext uri="{FF2B5EF4-FFF2-40B4-BE49-F238E27FC236}">
                  <a16:creationId xmlns:a16="http://schemas.microsoft.com/office/drawing/2014/main" id="{4078DA44-5743-42E3-9A5B-0334AF2868F4}"/>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Oval 180">
              <a:extLst>
                <a:ext uri="{FF2B5EF4-FFF2-40B4-BE49-F238E27FC236}">
                  <a16:creationId xmlns:a16="http://schemas.microsoft.com/office/drawing/2014/main" id="{CEFCCEC2-DC73-40E1-BE51-BE5E9EB1B051}"/>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Oval 181">
              <a:extLst>
                <a:ext uri="{FF2B5EF4-FFF2-40B4-BE49-F238E27FC236}">
                  <a16:creationId xmlns:a16="http://schemas.microsoft.com/office/drawing/2014/main" id="{DD99E97F-FBE3-44B2-9554-FC8009CA27CB}"/>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Oval 182">
              <a:extLst>
                <a:ext uri="{FF2B5EF4-FFF2-40B4-BE49-F238E27FC236}">
                  <a16:creationId xmlns:a16="http://schemas.microsoft.com/office/drawing/2014/main" id="{5EE8EC90-32B5-433B-B267-6453FA32EF80}"/>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4" name="Oval 183">
              <a:extLst>
                <a:ext uri="{FF2B5EF4-FFF2-40B4-BE49-F238E27FC236}">
                  <a16:creationId xmlns:a16="http://schemas.microsoft.com/office/drawing/2014/main" id="{293366E2-1288-4CBB-A6CB-131E65FA45EC}"/>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5" name="Oval 184">
              <a:extLst>
                <a:ext uri="{FF2B5EF4-FFF2-40B4-BE49-F238E27FC236}">
                  <a16:creationId xmlns:a16="http://schemas.microsoft.com/office/drawing/2014/main" id="{40D5A628-0C61-4E95-854B-8545E3A2D747}"/>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B809BC33-A7C5-4D8F-9AE5-2812C7EC20CE}"/>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A3CFE7C8-0472-44F2-8D69-AD16CD113308}"/>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8" name="Oval 187">
              <a:extLst>
                <a:ext uri="{FF2B5EF4-FFF2-40B4-BE49-F238E27FC236}">
                  <a16:creationId xmlns:a16="http://schemas.microsoft.com/office/drawing/2014/main" id="{30904E10-B879-49D8-A4E2-9C2FE85490F6}"/>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9" name="Oval 188">
              <a:extLst>
                <a:ext uri="{FF2B5EF4-FFF2-40B4-BE49-F238E27FC236}">
                  <a16:creationId xmlns:a16="http://schemas.microsoft.com/office/drawing/2014/main" id="{89454607-BD96-404E-92AC-F4EE31725C59}"/>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A47BC6BB-4126-4156-BAC9-6CC2756C1C21}"/>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4B6E9517-7452-451D-95AC-68291EB5D51E}"/>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947004F8-0F65-4285-B0FE-D2A12A98EA15}"/>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A6553356-9B7A-4823-91C0-80D7C30D6C54}"/>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90C5809A-7451-4F96-ABCD-3A523B20A4CE}"/>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90C29CB1-79E0-4AFB-8582-832089AED000}"/>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6" name="Oval 195">
              <a:extLst>
                <a:ext uri="{FF2B5EF4-FFF2-40B4-BE49-F238E27FC236}">
                  <a16:creationId xmlns:a16="http://schemas.microsoft.com/office/drawing/2014/main" id="{D00CFB91-390E-48A2-BF50-6A1356A99C4F}"/>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7" name="Oval 196">
              <a:extLst>
                <a:ext uri="{FF2B5EF4-FFF2-40B4-BE49-F238E27FC236}">
                  <a16:creationId xmlns:a16="http://schemas.microsoft.com/office/drawing/2014/main" id="{2D63CEE1-2401-400C-B518-A7ECA5B3A90B}"/>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8" name="Oval 197">
              <a:extLst>
                <a:ext uri="{FF2B5EF4-FFF2-40B4-BE49-F238E27FC236}">
                  <a16:creationId xmlns:a16="http://schemas.microsoft.com/office/drawing/2014/main" id="{50626376-9A6F-47A8-8EE1-A279A8F5864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9" name="Oval 198">
              <a:extLst>
                <a:ext uri="{FF2B5EF4-FFF2-40B4-BE49-F238E27FC236}">
                  <a16:creationId xmlns:a16="http://schemas.microsoft.com/office/drawing/2014/main" id="{E790EFB1-680B-4F28-BF5C-6701F6FF238B}"/>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Oval 199">
              <a:extLst>
                <a:ext uri="{FF2B5EF4-FFF2-40B4-BE49-F238E27FC236}">
                  <a16:creationId xmlns:a16="http://schemas.microsoft.com/office/drawing/2014/main" id="{1E699AA8-31C3-4A07-B62E-096296F99E9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Oval 200">
              <a:extLst>
                <a:ext uri="{FF2B5EF4-FFF2-40B4-BE49-F238E27FC236}">
                  <a16:creationId xmlns:a16="http://schemas.microsoft.com/office/drawing/2014/main" id="{F8F7D290-9F6E-4B05-B7C1-B1B85132CB9A}"/>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02" name="Oval 201">
            <a:extLst>
              <a:ext uri="{FF2B5EF4-FFF2-40B4-BE49-F238E27FC236}">
                <a16:creationId xmlns:a16="http://schemas.microsoft.com/office/drawing/2014/main" id="{BFB65B9D-A0B9-4AE2-A7F1-1DA03D741C46}"/>
              </a:ext>
            </a:extLst>
          </p:cNvPr>
          <p:cNvSpPr/>
          <p:nvPr/>
        </p:nvSpPr>
        <p:spPr bwMode="auto">
          <a:xfrm>
            <a:off x="4306765" y="5687003"/>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03" name="Group 202">
            <a:extLst>
              <a:ext uri="{FF2B5EF4-FFF2-40B4-BE49-F238E27FC236}">
                <a16:creationId xmlns:a16="http://schemas.microsoft.com/office/drawing/2014/main" id="{0F2B744C-B1C5-4270-9127-B1A93242913F}"/>
              </a:ext>
            </a:extLst>
          </p:cNvPr>
          <p:cNvGrpSpPr/>
          <p:nvPr/>
        </p:nvGrpSpPr>
        <p:grpSpPr>
          <a:xfrm>
            <a:off x="3519611" y="5675989"/>
            <a:ext cx="625305" cy="592266"/>
            <a:chOff x="3091548" y="972458"/>
            <a:chExt cx="1854196" cy="1756227"/>
          </a:xfrm>
        </p:grpSpPr>
        <p:sp>
          <p:nvSpPr>
            <p:cNvPr id="204" name="Oval 203">
              <a:extLst>
                <a:ext uri="{FF2B5EF4-FFF2-40B4-BE49-F238E27FC236}">
                  <a16:creationId xmlns:a16="http://schemas.microsoft.com/office/drawing/2014/main" id="{29196133-0D38-44FD-A132-94105C953450}"/>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5" name="Oval 204">
              <a:extLst>
                <a:ext uri="{FF2B5EF4-FFF2-40B4-BE49-F238E27FC236}">
                  <a16:creationId xmlns:a16="http://schemas.microsoft.com/office/drawing/2014/main" id="{6E4C45A5-8D99-4994-9566-46CA65D2BBFA}"/>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6" name="Oval 205">
              <a:extLst>
                <a:ext uri="{FF2B5EF4-FFF2-40B4-BE49-F238E27FC236}">
                  <a16:creationId xmlns:a16="http://schemas.microsoft.com/office/drawing/2014/main" id="{DB9EF92E-E986-47C8-94A3-83D7F8FB05DE}"/>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Oval 206">
              <a:extLst>
                <a:ext uri="{FF2B5EF4-FFF2-40B4-BE49-F238E27FC236}">
                  <a16:creationId xmlns:a16="http://schemas.microsoft.com/office/drawing/2014/main" id="{6FDA6445-EB26-447B-805F-0D4E2C126E86}"/>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Oval 207">
              <a:extLst>
                <a:ext uri="{FF2B5EF4-FFF2-40B4-BE49-F238E27FC236}">
                  <a16:creationId xmlns:a16="http://schemas.microsoft.com/office/drawing/2014/main" id="{1CA0F85F-F662-4F2A-AD87-38BA0636D878}"/>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Oval 208">
              <a:extLst>
                <a:ext uri="{FF2B5EF4-FFF2-40B4-BE49-F238E27FC236}">
                  <a16:creationId xmlns:a16="http://schemas.microsoft.com/office/drawing/2014/main" id="{A4416EA6-F995-4162-A631-41FD0DB128B7}"/>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209">
              <a:extLst>
                <a:ext uri="{FF2B5EF4-FFF2-40B4-BE49-F238E27FC236}">
                  <a16:creationId xmlns:a16="http://schemas.microsoft.com/office/drawing/2014/main" id="{65857B55-A8C2-43E1-B0DB-DC6CF6FAADD4}"/>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210">
              <a:extLst>
                <a:ext uri="{FF2B5EF4-FFF2-40B4-BE49-F238E27FC236}">
                  <a16:creationId xmlns:a16="http://schemas.microsoft.com/office/drawing/2014/main" id="{892DCE4A-90E0-4012-9DA8-100A63D7356D}"/>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211">
              <a:extLst>
                <a:ext uri="{FF2B5EF4-FFF2-40B4-BE49-F238E27FC236}">
                  <a16:creationId xmlns:a16="http://schemas.microsoft.com/office/drawing/2014/main" id="{3CFCAC4C-38AD-49AF-98BF-65EF392C52C5}"/>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Oval 212">
              <a:extLst>
                <a:ext uri="{FF2B5EF4-FFF2-40B4-BE49-F238E27FC236}">
                  <a16:creationId xmlns:a16="http://schemas.microsoft.com/office/drawing/2014/main" id="{0EC96456-C27B-4C13-8BBA-ACCF09A9195C}"/>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Oval 213">
              <a:extLst>
                <a:ext uri="{FF2B5EF4-FFF2-40B4-BE49-F238E27FC236}">
                  <a16:creationId xmlns:a16="http://schemas.microsoft.com/office/drawing/2014/main" id="{8C3E958C-F9F4-414B-BAA8-16EA80506FBC}"/>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5" name="Oval 214">
              <a:extLst>
                <a:ext uri="{FF2B5EF4-FFF2-40B4-BE49-F238E27FC236}">
                  <a16:creationId xmlns:a16="http://schemas.microsoft.com/office/drawing/2014/main" id="{9447834E-879B-4DEF-A245-6C73C5954EF6}"/>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6" name="Oval 215">
              <a:extLst>
                <a:ext uri="{FF2B5EF4-FFF2-40B4-BE49-F238E27FC236}">
                  <a16:creationId xmlns:a16="http://schemas.microsoft.com/office/drawing/2014/main" id="{71C56534-CB49-4FED-BC4F-104B4D90CDDF}"/>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Oval 216">
              <a:extLst>
                <a:ext uri="{FF2B5EF4-FFF2-40B4-BE49-F238E27FC236}">
                  <a16:creationId xmlns:a16="http://schemas.microsoft.com/office/drawing/2014/main" id="{485EB6BB-4412-444B-86BD-9FAE1E186A59}"/>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8" name="Oval 217">
              <a:extLst>
                <a:ext uri="{FF2B5EF4-FFF2-40B4-BE49-F238E27FC236}">
                  <a16:creationId xmlns:a16="http://schemas.microsoft.com/office/drawing/2014/main" id="{15BB1270-AE63-4E26-A4DA-F8EAF65D9BA5}"/>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9" name="Oval 218">
              <a:extLst>
                <a:ext uri="{FF2B5EF4-FFF2-40B4-BE49-F238E27FC236}">
                  <a16:creationId xmlns:a16="http://schemas.microsoft.com/office/drawing/2014/main" id="{D2E74240-B929-463C-8484-6546466676DD}"/>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Oval 219">
              <a:extLst>
                <a:ext uri="{FF2B5EF4-FFF2-40B4-BE49-F238E27FC236}">
                  <a16:creationId xmlns:a16="http://schemas.microsoft.com/office/drawing/2014/main" id="{DCCE3196-241C-49E3-9414-B619AB075B08}"/>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Oval 220">
              <a:extLst>
                <a:ext uri="{FF2B5EF4-FFF2-40B4-BE49-F238E27FC236}">
                  <a16:creationId xmlns:a16="http://schemas.microsoft.com/office/drawing/2014/main" id="{606C4B48-0729-43C4-A71F-74DE5E9972B0}"/>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Oval 221">
              <a:extLst>
                <a:ext uri="{FF2B5EF4-FFF2-40B4-BE49-F238E27FC236}">
                  <a16:creationId xmlns:a16="http://schemas.microsoft.com/office/drawing/2014/main" id="{3C55B2C6-7CEF-4B38-9CD8-E77D58C86104}"/>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3" name="Oval 222">
              <a:extLst>
                <a:ext uri="{FF2B5EF4-FFF2-40B4-BE49-F238E27FC236}">
                  <a16:creationId xmlns:a16="http://schemas.microsoft.com/office/drawing/2014/main" id="{BB578A1C-C0C1-4749-9BB0-DC3049B309FC}"/>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4" name="Oval 223">
              <a:extLst>
                <a:ext uri="{FF2B5EF4-FFF2-40B4-BE49-F238E27FC236}">
                  <a16:creationId xmlns:a16="http://schemas.microsoft.com/office/drawing/2014/main" id="{BD03ECD3-C1C5-4366-B990-02F554359B4A}"/>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Oval 224">
              <a:extLst>
                <a:ext uri="{FF2B5EF4-FFF2-40B4-BE49-F238E27FC236}">
                  <a16:creationId xmlns:a16="http://schemas.microsoft.com/office/drawing/2014/main" id="{E62F5859-2B7B-4425-AFC7-66456482199D}"/>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2CEBBC1E-128C-4CC3-9669-2C4026C13B49}"/>
              </a:ext>
            </a:extLst>
          </p:cNvPr>
          <p:cNvGrpSpPr/>
          <p:nvPr/>
        </p:nvGrpSpPr>
        <p:grpSpPr>
          <a:xfrm>
            <a:off x="744339" y="3930730"/>
            <a:ext cx="10593560" cy="640929"/>
            <a:chOff x="744339" y="3930730"/>
            <a:chExt cx="10593560" cy="640929"/>
          </a:xfrm>
        </p:grpSpPr>
        <p:sp>
          <p:nvSpPr>
            <p:cNvPr id="227" name="TextBox 226">
              <a:extLst>
                <a:ext uri="{FF2B5EF4-FFF2-40B4-BE49-F238E27FC236}">
                  <a16:creationId xmlns:a16="http://schemas.microsoft.com/office/drawing/2014/main" id="{4C1C8FCD-6FBB-4B5D-B467-87F8668E45D4}"/>
                </a:ext>
              </a:extLst>
            </p:cNvPr>
            <p:cNvSpPr txBox="1"/>
            <p:nvPr/>
          </p:nvSpPr>
          <p:spPr>
            <a:xfrm>
              <a:off x="744339" y="4026894"/>
              <a:ext cx="113396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a:t>
              </a:r>
            </a:p>
          </p:txBody>
        </p:sp>
        <p:sp>
          <p:nvSpPr>
            <p:cNvPr id="228" name="TextBox 227">
              <a:extLst>
                <a:ext uri="{FF2B5EF4-FFF2-40B4-BE49-F238E27FC236}">
                  <a16:creationId xmlns:a16="http://schemas.microsoft.com/office/drawing/2014/main" id="{72F32388-DFB2-4B89-90AE-7D23CD2E895A}"/>
                </a:ext>
              </a:extLst>
            </p:cNvPr>
            <p:cNvSpPr txBox="1"/>
            <p:nvPr/>
          </p:nvSpPr>
          <p:spPr>
            <a:xfrm>
              <a:off x="10437973" y="3930730"/>
              <a:ext cx="89992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a:t>
              </a:r>
            </a:p>
          </p:txBody>
        </p:sp>
      </p:grpSp>
    </p:spTree>
    <p:extLst>
      <p:ext uri="{BB962C8B-B14F-4D97-AF65-F5344CB8AC3E}">
        <p14:creationId xmlns:p14="http://schemas.microsoft.com/office/powerpoint/2010/main" val="2323220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500"/>
                                        <p:tgtEl>
                                          <p:spTgt spid="1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fade">
                                      <p:cBhvr>
                                        <p:cTn id="48" dur="500"/>
                                        <p:tgtEl>
                                          <p:spTgt spid="122"/>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500"/>
                                        <p:tgtEl>
                                          <p:spTgt spid="203"/>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202"/>
                                        </p:tgtEl>
                                        <p:attrNameLst>
                                          <p:attrName>style.visibility</p:attrName>
                                        </p:attrNameLst>
                                      </p:cBhvr>
                                      <p:to>
                                        <p:strVal val="visible"/>
                                      </p:to>
                                    </p:set>
                                    <p:animEffect transition="in" filter="fade">
                                      <p:cBhvr>
                                        <p:cTn id="60" dur="500"/>
                                        <p:tgtEl>
                                          <p:spTgt spid="202"/>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149"/>
                                        </p:tgtEl>
                                        <p:attrNameLst>
                                          <p:attrName>style.visibility</p:attrName>
                                        </p:attrNameLst>
                                      </p:cBhvr>
                                      <p:to>
                                        <p:strVal val="visible"/>
                                      </p:to>
                                    </p:set>
                                    <p:animEffect transition="in" filter="fade">
                                      <p:cBhvr>
                                        <p:cTn id="64" dur="500"/>
                                        <p:tgtEl>
                                          <p:spTgt spid="149"/>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179"/>
                                        </p:tgtEl>
                                        <p:attrNameLst>
                                          <p:attrName>style.visibility</p:attrName>
                                        </p:attrNameLst>
                                      </p:cBhvr>
                                      <p:to>
                                        <p:strVal val="visible"/>
                                      </p:to>
                                    </p:set>
                                    <p:animEffect transition="in" filter="fade">
                                      <p:cBhvr>
                                        <p:cTn id="72" dur="500"/>
                                        <p:tgtEl>
                                          <p:spTgt spid="179"/>
                                        </p:tgtEl>
                                      </p:cBhvr>
                                    </p:animEffect>
                                  </p:childTnLst>
                                </p:cTn>
                              </p:par>
                            </p:childTnLst>
                          </p:cTn>
                        </p:par>
                        <p:par>
                          <p:cTn id="73" fill="hold">
                            <p:stCondLst>
                              <p:cond delay="3500"/>
                            </p:stCondLst>
                            <p:childTnLst>
                              <p:par>
                                <p:cTn id="74" presetID="10" presetClass="entr" presetSubtype="0" fill="hold" grpId="0" nodeType="afterEffect">
                                  <p:stCondLst>
                                    <p:cond delay="0"/>
                                  </p:stCondLst>
                                  <p:childTnLst>
                                    <p:set>
                                      <p:cBhvr>
                                        <p:cTn id="75" dur="1" fill="hold">
                                          <p:stCondLst>
                                            <p:cond delay="0"/>
                                          </p:stCondLst>
                                        </p:cTn>
                                        <p:tgtEl>
                                          <p:spTgt spid="176"/>
                                        </p:tgtEl>
                                        <p:attrNameLst>
                                          <p:attrName>style.visibility</p:attrName>
                                        </p:attrNameLst>
                                      </p:cBhvr>
                                      <p:to>
                                        <p:strVal val="visible"/>
                                      </p:to>
                                    </p:set>
                                    <p:animEffect transition="in" filter="fade">
                                      <p:cBhvr>
                                        <p:cTn id="76" dur="500"/>
                                        <p:tgtEl>
                                          <p:spTgt spid="176"/>
                                        </p:tgtEl>
                                      </p:cBhvr>
                                    </p:animEffect>
                                  </p:childTnLst>
                                </p:cTn>
                              </p:par>
                            </p:childTnLst>
                          </p:cTn>
                        </p:par>
                        <p:par>
                          <p:cTn id="77" fill="hold">
                            <p:stCondLst>
                              <p:cond delay="4000"/>
                            </p:stCondLst>
                            <p:childTnLst>
                              <p:par>
                                <p:cTn id="78" presetID="10" presetClass="entr" presetSubtype="0" fill="hold" grpId="0" nodeType="afterEffect">
                                  <p:stCondLst>
                                    <p:cond delay="0"/>
                                  </p:stCondLst>
                                  <p:childTnLst>
                                    <p:set>
                                      <p:cBhvr>
                                        <p:cTn id="79" dur="1" fill="hold">
                                          <p:stCondLst>
                                            <p:cond delay="0"/>
                                          </p:stCondLst>
                                        </p:cTn>
                                        <p:tgtEl>
                                          <p:spTgt spid="177"/>
                                        </p:tgtEl>
                                        <p:attrNameLst>
                                          <p:attrName>style.visibility</p:attrName>
                                        </p:attrNameLst>
                                      </p:cBhvr>
                                      <p:to>
                                        <p:strVal val="visible"/>
                                      </p:to>
                                    </p:set>
                                    <p:animEffect transition="in" filter="fade">
                                      <p:cBhvr>
                                        <p:cTn id="80" dur="500"/>
                                        <p:tgtEl>
                                          <p:spTgt spid="177"/>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175"/>
                                        </p:tgtEl>
                                        <p:attrNameLst>
                                          <p:attrName>style.visibility</p:attrName>
                                        </p:attrNameLst>
                                      </p:cBhvr>
                                      <p:to>
                                        <p:strVal val="visible"/>
                                      </p:to>
                                    </p:set>
                                    <p:animEffect transition="in" filter="fade">
                                      <p:cBhvr>
                                        <p:cTn id="84"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7" grpId="0" animBg="1"/>
      <p:bldP spid="68" grpId="0" animBg="1"/>
      <p:bldP spid="95" grpId="0" animBg="1"/>
      <p:bldP spid="96" grpId="0" animBg="1"/>
      <p:bldP spid="120" grpId="0" animBg="1"/>
      <p:bldP spid="121" grpId="0" animBg="1"/>
      <p:bldP spid="10" grpId="0"/>
      <p:bldP spid="122" grpId="0"/>
      <p:bldP spid="123" grpId="0" animBg="1"/>
      <p:bldP spid="149" grpId="0" animBg="1"/>
      <p:bldP spid="175" grpId="0" animBg="1"/>
      <p:bldP spid="176" grpId="0" animBg="1"/>
      <p:bldP spid="177" grpId="0" animBg="1"/>
      <p:bldP spid="20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2645F-B7C6-438C-87BF-22A00A977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35" y="4475495"/>
            <a:ext cx="2085975" cy="2143125"/>
          </a:xfrm>
          <a:prstGeom prst="rect">
            <a:avLst/>
          </a:prstGeom>
        </p:spPr>
      </p:pic>
      <p:pic>
        <p:nvPicPr>
          <p:cNvPr id="6" name="Picture 5">
            <a:extLst>
              <a:ext uri="{FF2B5EF4-FFF2-40B4-BE49-F238E27FC236}">
                <a16:creationId xmlns:a16="http://schemas.microsoft.com/office/drawing/2014/main" id="{C39E5CED-AB7F-414C-B5DC-2F1997F58656}"/>
              </a:ext>
            </a:extLst>
          </p:cNvPr>
          <p:cNvPicPr>
            <a:picLocks noChangeAspect="1"/>
          </p:cNvPicPr>
          <p:nvPr/>
        </p:nvPicPr>
        <p:blipFill rotWithShape="1">
          <a:blip r:embed="rId4">
            <a:extLst>
              <a:ext uri="{28A0092B-C50C-407E-A947-70E740481C1C}">
                <a14:useLocalDpi xmlns:a14="http://schemas.microsoft.com/office/drawing/2010/main" val="0"/>
              </a:ext>
            </a:extLst>
          </a:blip>
          <a:srcRect l="35864" r="1870"/>
          <a:stretch/>
        </p:blipFill>
        <p:spPr>
          <a:xfrm>
            <a:off x="9837690" y="4386653"/>
            <a:ext cx="2085975" cy="2231967"/>
          </a:xfrm>
          <a:prstGeom prst="rect">
            <a:avLst/>
          </a:prstGeom>
        </p:spPr>
      </p:pic>
      <p:sp>
        <p:nvSpPr>
          <p:cNvPr id="2" name="Oval 1">
            <a:extLst>
              <a:ext uri="{FF2B5EF4-FFF2-40B4-BE49-F238E27FC236}">
                <a16:creationId xmlns:a16="http://schemas.microsoft.com/office/drawing/2014/main" id="{21733EB6-B076-4404-A12C-D6828BA98509}"/>
              </a:ext>
            </a:extLst>
          </p:cNvPr>
          <p:cNvSpPr/>
          <p:nvPr/>
        </p:nvSpPr>
        <p:spPr bwMode="auto">
          <a:xfrm>
            <a:off x="3247572" y="1025068"/>
            <a:ext cx="1698171" cy="1698171"/>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A9F8691C-EB03-4764-B6F6-EE8A06A7690E}"/>
              </a:ext>
            </a:extLst>
          </p:cNvPr>
          <p:cNvGrpSpPr/>
          <p:nvPr/>
        </p:nvGrpSpPr>
        <p:grpSpPr>
          <a:xfrm>
            <a:off x="892633" y="967012"/>
            <a:ext cx="1854196" cy="1756227"/>
            <a:chOff x="3091548" y="972458"/>
            <a:chExt cx="1854196" cy="1756227"/>
          </a:xfrm>
        </p:grpSpPr>
        <p:sp>
          <p:nvSpPr>
            <p:cNvPr id="9" name="Oval 8">
              <a:extLst>
                <a:ext uri="{FF2B5EF4-FFF2-40B4-BE49-F238E27FC236}">
                  <a16:creationId xmlns:a16="http://schemas.microsoft.com/office/drawing/2014/main" id="{34DE3A54-436B-41AC-9439-F54EFBD92B2E}"/>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Oval 2">
              <a:extLst>
                <a:ext uri="{FF2B5EF4-FFF2-40B4-BE49-F238E27FC236}">
                  <a16:creationId xmlns:a16="http://schemas.microsoft.com/office/drawing/2014/main" id="{7990DCD0-784C-4C1F-A0E9-8602410734D7}"/>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7C4E8E23-14A5-49DF-A6DE-F8280EB30934}"/>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C1D28C61-0C42-49D7-B163-0A3B7109B72C}"/>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159445C3-492B-4369-8630-9D4EB28460C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CE5A2688-0C42-4130-9CB0-C18240E8673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 name="Oval 16">
              <a:extLst>
                <a:ext uri="{FF2B5EF4-FFF2-40B4-BE49-F238E27FC236}">
                  <a16:creationId xmlns:a16="http://schemas.microsoft.com/office/drawing/2014/main" id="{7BFA6BDD-5046-4C0B-A5E7-489D09914DA4}"/>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6D770147-A142-42AB-9C7D-77166B9E430C}"/>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 name="Oval 18">
              <a:extLst>
                <a:ext uri="{FF2B5EF4-FFF2-40B4-BE49-F238E27FC236}">
                  <a16:creationId xmlns:a16="http://schemas.microsoft.com/office/drawing/2014/main" id="{D4098FBC-9456-4939-B3B8-A3915BA92170}"/>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65505124-0DFE-46FB-B2C8-8E52584F14F0}"/>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82DE578C-0A04-47BE-96F8-228026DE75B7}"/>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1D3C9007-9459-4095-BE82-972025C9D9A7}"/>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DF8BAEC9-9AED-49A9-8174-121BF90B29B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Oval 23">
              <a:extLst>
                <a:ext uri="{FF2B5EF4-FFF2-40B4-BE49-F238E27FC236}">
                  <a16:creationId xmlns:a16="http://schemas.microsoft.com/office/drawing/2014/main" id="{CC801199-475B-4F3B-8C20-81B385B7A0C6}"/>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6DDCFE58-D1CE-4CF1-A096-B4BA39E25BD6}"/>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Oval 25">
              <a:extLst>
                <a:ext uri="{FF2B5EF4-FFF2-40B4-BE49-F238E27FC236}">
                  <a16:creationId xmlns:a16="http://schemas.microsoft.com/office/drawing/2014/main" id="{8BDBC6AC-2284-4C91-AF87-62E2F411574A}"/>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6BE60832-F7ED-45A4-BC6F-799A9EE7FDD4}"/>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7DC25CDA-137A-4997-8C0D-902F19622A42}"/>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D3E9BB85-9CD9-476C-8890-90E0CF70E78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7B238D25-9317-4717-9CFC-5B93060B7C6B}"/>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C8CC071B-9864-41B9-B436-CBB42E4193EA}"/>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09E49503-585F-46E7-9AA3-08ED046FC8C7}"/>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33" name="Oval 32">
            <a:extLst>
              <a:ext uri="{FF2B5EF4-FFF2-40B4-BE49-F238E27FC236}">
                <a16:creationId xmlns:a16="http://schemas.microsoft.com/office/drawing/2014/main" id="{03C617B7-76D3-4256-94FA-85D92C4FB7FE}"/>
              </a:ext>
            </a:extLst>
          </p:cNvPr>
          <p:cNvSpPr/>
          <p:nvPr/>
        </p:nvSpPr>
        <p:spPr bwMode="auto">
          <a:xfrm>
            <a:off x="7246258" y="1030513"/>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E8D897F0-9999-4960-91E4-9C098C1C2D3F}"/>
              </a:ext>
            </a:extLst>
          </p:cNvPr>
          <p:cNvSpPr/>
          <p:nvPr/>
        </p:nvSpPr>
        <p:spPr bwMode="auto">
          <a:xfrm>
            <a:off x="9445172" y="1025069"/>
            <a:ext cx="1698171" cy="169817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38E3C29F-724E-4342-BA96-330E8B9D20AC}"/>
              </a:ext>
            </a:extLst>
          </p:cNvPr>
          <p:cNvSpPr txBox="1"/>
          <p:nvPr/>
        </p:nvSpPr>
        <p:spPr>
          <a:xfrm>
            <a:off x="1001489" y="3049802"/>
            <a:ext cx="39319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Spotty/stripy mode (basis)</a:t>
            </a:r>
          </a:p>
        </p:txBody>
      </p:sp>
      <p:sp>
        <p:nvSpPr>
          <p:cNvPr id="36" name="TextBox 35">
            <a:extLst>
              <a:ext uri="{FF2B5EF4-FFF2-40B4-BE49-F238E27FC236}">
                <a16:creationId xmlns:a16="http://schemas.microsoft.com/office/drawing/2014/main" id="{712823C6-FA3A-4171-BE2C-D14D5048AB49}"/>
              </a:ext>
            </a:extLst>
          </p:cNvPr>
          <p:cNvSpPr txBox="1"/>
          <p:nvPr/>
        </p:nvSpPr>
        <p:spPr>
          <a:xfrm>
            <a:off x="7481092" y="3049803"/>
            <a:ext cx="362336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Blue/white mode (basis)</a:t>
            </a:r>
          </a:p>
        </p:txBody>
      </p:sp>
      <p:cxnSp>
        <p:nvCxnSpPr>
          <p:cNvPr id="37" name="Straight Arrow Connector 36">
            <a:extLst>
              <a:ext uri="{FF2B5EF4-FFF2-40B4-BE49-F238E27FC236}">
                <a16:creationId xmlns:a16="http://schemas.microsoft.com/office/drawing/2014/main" id="{D65D79DA-8A4A-418C-9B24-D438137436B4}"/>
              </a:ext>
            </a:extLst>
          </p:cNvPr>
          <p:cNvCxnSpPr>
            <a:cxnSpLocks/>
          </p:cNvCxnSpPr>
          <p:nvPr/>
        </p:nvCxnSpPr>
        <p:spPr>
          <a:xfrm flipH="1">
            <a:off x="2746829" y="5465653"/>
            <a:ext cx="6760029" cy="0"/>
          </a:xfrm>
          <a:prstGeom prst="straightConnector1">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7B08EE5-F690-4F01-A61A-98B10D0BEAF2}"/>
              </a:ext>
            </a:extLst>
          </p:cNvPr>
          <p:cNvSpPr txBox="1"/>
          <p:nvPr/>
        </p:nvSpPr>
        <p:spPr>
          <a:xfrm>
            <a:off x="1568034" y="312222"/>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4" name="TextBox 43">
            <a:extLst>
              <a:ext uri="{FF2B5EF4-FFF2-40B4-BE49-F238E27FC236}">
                <a16:creationId xmlns:a16="http://schemas.microsoft.com/office/drawing/2014/main" id="{00A2B058-A2FA-423F-AB1E-0186E9967EEE}"/>
              </a:ext>
            </a:extLst>
          </p:cNvPr>
          <p:cNvSpPr txBox="1"/>
          <p:nvPr/>
        </p:nvSpPr>
        <p:spPr>
          <a:xfrm>
            <a:off x="3828635" y="31040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45" name="TextBox 44">
            <a:extLst>
              <a:ext uri="{FF2B5EF4-FFF2-40B4-BE49-F238E27FC236}">
                <a16:creationId xmlns:a16="http://schemas.microsoft.com/office/drawing/2014/main" id="{FFD7942F-4A92-4DEC-8654-E54C1433CE14}"/>
              </a:ext>
            </a:extLst>
          </p:cNvPr>
          <p:cNvSpPr txBox="1"/>
          <p:nvPr/>
        </p:nvSpPr>
        <p:spPr>
          <a:xfrm>
            <a:off x="7823200" y="312154"/>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46" name="TextBox 45">
            <a:extLst>
              <a:ext uri="{FF2B5EF4-FFF2-40B4-BE49-F238E27FC236}">
                <a16:creationId xmlns:a16="http://schemas.microsoft.com/office/drawing/2014/main" id="{AD320B6A-79B5-4786-86A4-84B764E40CEF}"/>
              </a:ext>
            </a:extLst>
          </p:cNvPr>
          <p:cNvSpPr txBox="1"/>
          <p:nvPr/>
        </p:nvSpPr>
        <p:spPr>
          <a:xfrm>
            <a:off x="10083801" y="310336"/>
            <a:ext cx="53604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38" name="Oval 37">
            <a:extLst>
              <a:ext uri="{FF2B5EF4-FFF2-40B4-BE49-F238E27FC236}">
                <a16:creationId xmlns:a16="http://schemas.microsoft.com/office/drawing/2014/main" id="{0E97A7BB-628A-42A0-9AA6-A684E8A8D94F}"/>
              </a:ext>
            </a:extLst>
          </p:cNvPr>
          <p:cNvSpPr/>
          <p:nvPr/>
        </p:nvSpPr>
        <p:spPr bwMode="auto">
          <a:xfrm>
            <a:off x="5809656" y="4737605"/>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FB4BDF1F-F7E8-4865-8EF5-C75502629DF5}"/>
              </a:ext>
            </a:extLst>
          </p:cNvPr>
          <p:cNvGrpSpPr/>
          <p:nvPr/>
        </p:nvGrpSpPr>
        <p:grpSpPr>
          <a:xfrm>
            <a:off x="2754086" y="4744591"/>
            <a:ext cx="625305" cy="592266"/>
            <a:chOff x="3091548" y="972458"/>
            <a:chExt cx="1854196" cy="1756227"/>
          </a:xfrm>
        </p:grpSpPr>
        <p:sp>
          <p:nvSpPr>
            <p:cNvPr id="40" name="Oval 39">
              <a:extLst>
                <a:ext uri="{FF2B5EF4-FFF2-40B4-BE49-F238E27FC236}">
                  <a16:creationId xmlns:a16="http://schemas.microsoft.com/office/drawing/2014/main" id="{5272ED4D-2761-4847-85A5-DD6DF7F5CD36}"/>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06F2C432-B1CD-4001-8A10-A303BA460683}"/>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1A19E62-2A17-4704-BDD8-00FE4B372A23}"/>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46AF0584-E0A6-449A-BDD8-A70E6610E3FA}"/>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10F26249-0F81-4622-829F-ADE05E2A554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0" name="Oval 49">
              <a:extLst>
                <a:ext uri="{FF2B5EF4-FFF2-40B4-BE49-F238E27FC236}">
                  <a16:creationId xmlns:a16="http://schemas.microsoft.com/office/drawing/2014/main" id="{567B28DF-E52A-4978-BF15-407BB5FCFFF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Oval 50">
              <a:extLst>
                <a:ext uri="{FF2B5EF4-FFF2-40B4-BE49-F238E27FC236}">
                  <a16:creationId xmlns:a16="http://schemas.microsoft.com/office/drawing/2014/main" id="{61106AFB-FD5D-47E8-856C-9AB9463FFC8C}"/>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Oval 51">
              <a:extLst>
                <a:ext uri="{FF2B5EF4-FFF2-40B4-BE49-F238E27FC236}">
                  <a16:creationId xmlns:a16="http://schemas.microsoft.com/office/drawing/2014/main" id="{F5A32E9D-03F8-49C1-8FA9-9F9C1ED43888}"/>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6EB69031-5123-4D48-9136-212D5C84709A}"/>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11DBC5CE-8FE8-4B24-9B87-B1AFC92B961C}"/>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007097C5-2114-483F-8EF6-8E5A725BE5EF}"/>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Oval 55">
              <a:extLst>
                <a:ext uri="{FF2B5EF4-FFF2-40B4-BE49-F238E27FC236}">
                  <a16:creationId xmlns:a16="http://schemas.microsoft.com/office/drawing/2014/main" id="{FAEB2A79-898F-4A69-9BD2-2ED092AD212B}"/>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DA714019-62B8-4AD5-B616-5E646266902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43B475B8-39E3-40B7-AFC5-C832A20BB6A9}"/>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00B58412-FE70-4BAF-94AB-5A2F8243CFDA}"/>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D5BE9E38-D94D-4F3F-8BF5-1440C1AEE7E6}"/>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23F7F090-CBDB-4CD4-90E1-7C5DA6B26A78}"/>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32AEA236-262B-4274-8497-A74D04301883}"/>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8ED5D24E-8F54-4E4E-9091-ACB065FE9F56}"/>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86518463-1B76-4588-B7C7-B42E93A475DE}"/>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A8DA80A3-E619-4ADD-9C67-EC6401E0D2E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A994ED11-B403-4D4A-95DF-25CDBDE8D268}"/>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95" name="Oval 94">
            <a:extLst>
              <a:ext uri="{FF2B5EF4-FFF2-40B4-BE49-F238E27FC236}">
                <a16:creationId xmlns:a16="http://schemas.microsoft.com/office/drawing/2014/main" id="{E6D9505E-AAD3-4A14-BD25-7E47D67616C9}"/>
              </a:ext>
            </a:extLst>
          </p:cNvPr>
          <p:cNvSpPr/>
          <p:nvPr/>
        </p:nvSpPr>
        <p:spPr bwMode="auto">
          <a:xfrm>
            <a:off x="5053750" y="4757082"/>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1" name="Oval 120">
            <a:extLst>
              <a:ext uri="{FF2B5EF4-FFF2-40B4-BE49-F238E27FC236}">
                <a16:creationId xmlns:a16="http://schemas.microsoft.com/office/drawing/2014/main" id="{8EC91565-4F39-4078-8288-68ED1E7CAFB5}"/>
              </a:ext>
            </a:extLst>
          </p:cNvPr>
          <p:cNvSpPr/>
          <p:nvPr/>
        </p:nvSpPr>
        <p:spPr bwMode="auto">
          <a:xfrm>
            <a:off x="8887254" y="4737605"/>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926BD84A-F653-4AFD-B2A9-10FF83AB295B}"/>
              </a:ext>
            </a:extLst>
          </p:cNvPr>
          <p:cNvSpPr txBox="1"/>
          <p:nvPr/>
        </p:nvSpPr>
        <p:spPr>
          <a:xfrm>
            <a:off x="5203568" y="4192840"/>
            <a:ext cx="177837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 sends</a:t>
            </a:r>
          </a:p>
        </p:txBody>
      </p:sp>
      <p:sp>
        <p:nvSpPr>
          <p:cNvPr id="122" name="TextBox 121">
            <a:extLst>
              <a:ext uri="{FF2B5EF4-FFF2-40B4-BE49-F238E27FC236}">
                <a16:creationId xmlns:a16="http://schemas.microsoft.com/office/drawing/2014/main" id="{748477B3-D495-44F0-B63D-44180912A46B}"/>
              </a:ext>
            </a:extLst>
          </p:cNvPr>
          <p:cNvSpPr txBox="1"/>
          <p:nvPr/>
        </p:nvSpPr>
        <p:spPr>
          <a:xfrm>
            <a:off x="5138873" y="6254031"/>
            <a:ext cx="192123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 measures</a:t>
            </a:r>
          </a:p>
        </p:txBody>
      </p:sp>
      <p:sp>
        <p:nvSpPr>
          <p:cNvPr id="123" name="Oval 122">
            <a:extLst>
              <a:ext uri="{FF2B5EF4-FFF2-40B4-BE49-F238E27FC236}">
                <a16:creationId xmlns:a16="http://schemas.microsoft.com/office/drawing/2014/main" id="{B1ADE34E-162A-4502-B2F1-C179445A269E}"/>
              </a:ext>
            </a:extLst>
          </p:cNvPr>
          <p:cNvSpPr/>
          <p:nvPr/>
        </p:nvSpPr>
        <p:spPr bwMode="auto">
          <a:xfrm>
            <a:off x="5799336" y="5660438"/>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64D62F93-4DB7-400F-AA5C-FF4EEC1C8F7E}"/>
              </a:ext>
            </a:extLst>
          </p:cNvPr>
          <p:cNvGrpSpPr/>
          <p:nvPr/>
        </p:nvGrpSpPr>
        <p:grpSpPr>
          <a:xfrm>
            <a:off x="2743766" y="5667424"/>
            <a:ext cx="625305" cy="592266"/>
            <a:chOff x="3091548" y="972458"/>
            <a:chExt cx="1854196" cy="1756227"/>
          </a:xfrm>
        </p:grpSpPr>
        <p:sp>
          <p:nvSpPr>
            <p:cNvPr id="125" name="Oval 124">
              <a:extLst>
                <a:ext uri="{FF2B5EF4-FFF2-40B4-BE49-F238E27FC236}">
                  <a16:creationId xmlns:a16="http://schemas.microsoft.com/office/drawing/2014/main" id="{DA41099F-98DC-41B8-8B2F-0833EFA1FB4A}"/>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6" name="Oval 125">
              <a:extLst>
                <a:ext uri="{FF2B5EF4-FFF2-40B4-BE49-F238E27FC236}">
                  <a16:creationId xmlns:a16="http://schemas.microsoft.com/office/drawing/2014/main" id="{91BD6475-72A4-4DB0-BF6E-B607BA4424D2}"/>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7" name="Oval 126">
              <a:extLst>
                <a:ext uri="{FF2B5EF4-FFF2-40B4-BE49-F238E27FC236}">
                  <a16:creationId xmlns:a16="http://schemas.microsoft.com/office/drawing/2014/main" id="{2C7D2787-6E95-45AF-B4B2-A425FD9D27D9}"/>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Oval 127">
              <a:extLst>
                <a:ext uri="{FF2B5EF4-FFF2-40B4-BE49-F238E27FC236}">
                  <a16:creationId xmlns:a16="http://schemas.microsoft.com/office/drawing/2014/main" id="{B879E4B4-C447-44DF-BC0C-58A3CD849A72}"/>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F7258D01-553C-4172-AAD3-A1771B1070A3}"/>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B9E69A20-53A3-4F59-8542-579A08E00CB3}"/>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1" name="Oval 130">
              <a:extLst>
                <a:ext uri="{FF2B5EF4-FFF2-40B4-BE49-F238E27FC236}">
                  <a16:creationId xmlns:a16="http://schemas.microsoft.com/office/drawing/2014/main" id="{D1E05D9F-084F-4D1C-BB73-3104A272C506}"/>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2" name="Oval 131">
              <a:extLst>
                <a:ext uri="{FF2B5EF4-FFF2-40B4-BE49-F238E27FC236}">
                  <a16:creationId xmlns:a16="http://schemas.microsoft.com/office/drawing/2014/main" id="{85DFE9A4-B376-4492-B48A-EFEA76D0D414}"/>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3" name="Oval 132">
              <a:extLst>
                <a:ext uri="{FF2B5EF4-FFF2-40B4-BE49-F238E27FC236}">
                  <a16:creationId xmlns:a16="http://schemas.microsoft.com/office/drawing/2014/main" id="{D4F7F4B9-2257-49B1-9042-CD68BE1F4CDF}"/>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4" name="Oval 133">
              <a:extLst>
                <a:ext uri="{FF2B5EF4-FFF2-40B4-BE49-F238E27FC236}">
                  <a16:creationId xmlns:a16="http://schemas.microsoft.com/office/drawing/2014/main" id="{6898A63F-5F36-45DE-8AA3-A83820C5BD48}"/>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5" name="Oval 134">
              <a:extLst>
                <a:ext uri="{FF2B5EF4-FFF2-40B4-BE49-F238E27FC236}">
                  <a16:creationId xmlns:a16="http://schemas.microsoft.com/office/drawing/2014/main" id="{B8B52A03-D779-49B4-A1E5-3DC9D64F5F80}"/>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6" name="Oval 135">
              <a:extLst>
                <a:ext uri="{FF2B5EF4-FFF2-40B4-BE49-F238E27FC236}">
                  <a16:creationId xmlns:a16="http://schemas.microsoft.com/office/drawing/2014/main" id="{08CD0845-388D-44D6-BA51-53B0B7532F3A}"/>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Oval 136">
              <a:extLst>
                <a:ext uri="{FF2B5EF4-FFF2-40B4-BE49-F238E27FC236}">
                  <a16:creationId xmlns:a16="http://schemas.microsoft.com/office/drawing/2014/main" id="{A4CB878C-A624-4DFB-88DF-7D9128221FED}"/>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8" name="Oval 137">
              <a:extLst>
                <a:ext uri="{FF2B5EF4-FFF2-40B4-BE49-F238E27FC236}">
                  <a16:creationId xmlns:a16="http://schemas.microsoft.com/office/drawing/2014/main" id="{89FD26AF-9853-4E83-9CD5-31C330D4CB6A}"/>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9" name="Oval 138">
              <a:extLst>
                <a:ext uri="{FF2B5EF4-FFF2-40B4-BE49-F238E27FC236}">
                  <a16:creationId xmlns:a16="http://schemas.microsoft.com/office/drawing/2014/main" id="{7277BB24-9FAD-44B9-A1D0-297BB2260592}"/>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0" name="Oval 139">
              <a:extLst>
                <a:ext uri="{FF2B5EF4-FFF2-40B4-BE49-F238E27FC236}">
                  <a16:creationId xmlns:a16="http://schemas.microsoft.com/office/drawing/2014/main" id="{E39A76D8-94FF-4761-8EA3-699904215F53}"/>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A6740E68-1876-447E-9D5B-FD5675D9CBCC}"/>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2" name="Oval 141">
              <a:extLst>
                <a:ext uri="{FF2B5EF4-FFF2-40B4-BE49-F238E27FC236}">
                  <a16:creationId xmlns:a16="http://schemas.microsoft.com/office/drawing/2014/main" id="{889736A1-0207-4B61-8BA2-163A49D061EC}"/>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3" name="Oval 142">
              <a:extLst>
                <a:ext uri="{FF2B5EF4-FFF2-40B4-BE49-F238E27FC236}">
                  <a16:creationId xmlns:a16="http://schemas.microsoft.com/office/drawing/2014/main" id="{0B93A9AB-4D75-4858-B13A-0D4CC111DC7B}"/>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4" name="Oval 143">
              <a:extLst>
                <a:ext uri="{FF2B5EF4-FFF2-40B4-BE49-F238E27FC236}">
                  <a16:creationId xmlns:a16="http://schemas.microsoft.com/office/drawing/2014/main" id="{9027774A-BF96-4A57-BE99-87BAEAD778A6}"/>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5" name="Oval 144">
              <a:extLst>
                <a:ext uri="{FF2B5EF4-FFF2-40B4-BE49-F238E27FC236}">
                  <a16:creationId xmlns:a16="http://schemas.microsoft.com/office/drawing/2014/main" id="{8384BEC8-4186-4459-98C3-407E3D0058D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6" name="Oval 145">
              <a:extLst>
                <a:ext uri="{FF2B5EF4-FFF2-40B4-BE49-F238E27FC236}">
                  <a16:creationId xmlns:a16="http://schemas.microsoft.com/office/drawing/2014/main" id="{C3D87D92-235D-42AD-ADCB-6E5CDABC76AE}"/>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49" name="Oval 148">
            <a:extLst>
              <a:ext uri="{FF2B5EF4-FFF2-40B4-BE49-F238E27FC236}">
                <a16:creationId xmlns:a16="http://schemas.microsoft.com/office/drawing/2014/main" id="{A326E8F9-FE0A-49AD-88D1-07972D392E95}"/>
              </a:ext>
            </a:extLst>
          </p:cNvPr>
          <p:cNvSpPr/>
          <p:nvPr/>
        </p:nvSpPr>
        <p:spPr bwMode="auto">
          <a:xfrm>
            <a:off x="5043430" y="5679915"/>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Oval 174">
            <a:extLst>
              <a:ext uri="{FF2B5EF4-FFF2-40B4-BE49-F238E27FC236}">
                <a16:creationId xmlns:a16="http://schemas.microsoft.com/office/drawing/2014/main" id="{C15C4D5B-9CAC-4D85-A07A-C69883050ED3}"/>
              </a:ext>
            </a:extLst>
          </p:cNvPr>
          <p:cNvSpPr/>
          <p:nvPr/>
        </p:nvSpPr>
        <p:spPr bwMode="auto">
          <a:xfrm>
            <a:off x="8890878" y="5691338"/>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394D5870-0F33-460F-850E-7FF8E48198DB}"/>
              </a:ext>
            </a:extLst>
          </p:cNvPr>
          <p:cNvSpPr txBox="1"/>
          <p:nvPr/>
        </p:nvSpPr>
        <p:spPr>
          <a:xfrm>
            <a:off x="2803998" y="4746088"/>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168" name="TextBox 167">
            <a:extLst>
              <a:ext uri="{FF2B5EF4-FFF2-40B4-BE49-F238E27FC236}">
                <a16:creationId xmlns:a16="http://schemas.microsoft.com/office/drawing/2014/main" id="{4A6CFD89-6731-42A9-A489-51C723C4EDDA}"/>
              </a:ext>
            </a:extLst>
          </p:cNvPr>
          <p:cNvSpPr txBox="1"/>
          <p:nvPr/>
        </p:nvSpPr>
        <p:spPr>
          <a:xfrm>
            <a:off x="5831466" y="4717928"/>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169" name="TextBox 168">
            <a:extLst>
              <a:ext uri="{FF2B5EF4-FFF2-40B4-BE49-F238E27FC236}">
                <a16:creationId xmlns:a16="http://schemas.microsoft.com/office/drawing/2014/main" id="{7796EFC5-2832-4F86-B060-0C79079596E9}"/>
              </a:ext>
            </a:extLst>
          </p:cNvPr>
          <p:cNvSpPr txBox="1"/>
          <p:nvPr/>
        </p:nvSpPr>
        <p:spPr>
          <a:xfrm>
            <a:off x="5069317" y="4725568"/>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170" name="TextBox 169">
            <a:extLst>
              <a:ext uri="{FF2B5EF4-FFF2-40B4-BE49-F238E27FC236}">
                <a16:creationId xmlns:a16="http://schemas.microsoft.com/office/drawing/2014/main" id="{CAF7C3FB-1ED1-4FFA-B62F-5A946CB86E9A}"/>
              </a:ext>
            </a:extLst>
          </p:cNvPr>
          <p:cNvSpPr txBox="1"/>
          <p:nvPr/>
        </p:nvSpPr>
        <p:spPr>
          <a:xfrm>
            <a:off x="8901869" y="4708993"/>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171" name="TextBox 170">
            <a:extLst>
              <a:ext uri="{FF2B5EF4-FFF2-40B4-BE49-F238E27FC236}">
                <a16:creationId xmlns:a16="http://schemas.microsoft.com/office/drawing/2014/main" id="{CA58D8F9-B9BF-4A9E-95B4-6B143B88CA1F}"/>
              </a:ext>
            </a:extLst>
          </p:cNvPr>
          <p:cNvSpPr txBox="1"/>
          <p:nvPr/>
        </p:nvSpPr>
        <p:spPr>
          <a:xfrm>
            <a:off x="2794700" y="5680432"/>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0</a:t>
            </a:r>
          </a:p>
        </p:txBody>
      </p:sp>
      <p:sp>
        <p:nvSpPr>
          <p:cNvPr id="172" name="TextBox 171">
            <a:extLst>
              <a:ext uri="{FF2B5EF4-FFF2-40B4-BE49-F238E27FC236}">
                <a16:creationId xmlns:a16="http://schemas.microsoft.com/office/drawing/2014/main" id="{CC10B5CB-81E3-45EC-A878-6FE667F20DFB}"/>
              </a:ext>
            </a:extLst>
          </p:cNvPr>
          <p:cNvSpPr txBox="1"/>
          <p:nvPr/>
        </p:nvSpPr>
        <p:spPr>
          <a:xfrm>
            <a:off x="5822168" y="5652272"/>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173" name="TextBox 172">
            <a:extLst>
              <a:ext uri="{FF2B5EF4-FFF2-40B4-BE49-F238E27FC236}">
                <a16:creationId xmlns:a16="http://schemas.microsoft.com/office/drawing/2014/main" id="{CA7A85D9-65BC-469D-83AF-7556D5D1306B}"/>
              </a:ext>
            </a:extLst>
          </p:cNvPr>
          <p:cNvSpPr txBox="1"/>
          <p:nvPr/>
        </p:nvSpPr>
        <p:spPr>
          <a:xfrm>
            <a:off x="5060019" y="5659912"/>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sp>
        <p:nvSpPr>
          <p:cNvPr id="174" name="TextBox 173">
            <a:extLst>
              <a:ext uri="{FF2B5EF4-FFF2-40B4-BE49-F238E27FC236}">
                <a16:creationId xmlns:a16="http://schemas.microsoft.com/office/drawing/2014/main" id="{ABC623D0-A35F-4B6D-8E13-BE32E9536F6C}"/>
              </a:ext>
            </a:extLst>
          </p:cNvPr>
          <p:cNvSpPr txBox="1"/>
          <p:nvPr/>
        </p:nvSpPr>
        <p:spPr>
          <a:xfrm>
            <a:off x="8920736" y="5672253"/>
            <a:ext cx="53604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1</a:t>
            </a:r>
          </a:p>
        </p:txBody>
      </p:sp>
      <p:grpSp>
        <p:nvGrpSpPr>
          <p:cNvPr id="226" name="Group 225">
            <a:extLst>
              <a:ext uri="{FF2B5EF4-FFF2-40B4-BE49-F238E27FC236}">
                <a16:creationId xmlns:a16="http://schemas.microsoft.com/office/drawing/2014/main" id="{7B5DE752-142A-4E2B-80FF-B575E8A0B545}"/>
              </a:ext>
            </a:extLst>
          </p:cNvPr>
          <p:cNvGrpSpPr/>
          <p:nvPr/>
        </p:nvGrpSpPr>
        <p:grpSpPr>
          <a:xfrm>
            <a:off x="744339" y="3930730"/>
            <a:ext cx="10593560" cy="640929"/>
            <a:chOff x="744339" y="3930730"/>
            <a:chExt cx="10593560" cy="640929"/>
          </a:xfrm>
        </p:grpSpPr>
        <p:sp>
          <p:nvSpPr>
            <p:cNvPr id="227" name="TextBox 226">
              <a:extLst>
                <a:ext uri="{FF2B5EF4-FFF2-40B4-BE49-F238E27FC236}">
                  <a16:creationId xmlns:a16="http://schemas.microsoft.com/office/drawing/2014/main" id="{72B95A38-C60E-4677-B697-C40C758E370A}"/>
                </a:ext>
              </a:extLst>
            </p:cNvPr>
            <p:cNvSpPr txBox="1"/>
            <p:nvPr/>
          </p:nvSpPr>
          <p:spPr>
            <a:xfrm>
              <a:off x="744339" y="4026894"/>
              <a:ext cx="113396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Frances</a:t>
              </a:r>
            </a:p>
          </p:txBody>
        </p:sp>
        <p:sp>
          <p:nvSpPr>
            <p:cNvPr id="228" name="TextBox 227">
              <a:extLst>
                <a:ext uri="{FF2B5EF4-FFF2-40B4-BE49-F238E27FC236}">
                  <a16:creationId xmlns:a16="http://schemas.microsoft.com/office/drawing/2014/main" id="{6A117237-32EE-4776-8DCD-3AC7C707AF90}"/>
                </a:ext>
              </a:extLst>
            </p:cNvPr>
            <p:cNvSpPr txBox="1"/>
            <p:nvPr/>
          </p:nvSpPr>
          <p:spPr>
            <a:xfrm>
              <a:off x="10437973" y="3930730"/>
              <a:ext cx="89992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Anita</a:t>
              </a:r>
            </a:p>
          </p:txBody>
        </p:sp>
      </p:grpSp>
      <p:pic>
        <p:nvPicPr>
          <p:cNvPr id="178" name="Picture 177">
            <a:extLst>
              <a:ext uri="{FF2B5EF4-FFF2-40B4-BE49-F238E27FC236}">
                <a16:creationId xmlns:a16="http://schemas.microsoft.com/office/drawing/2014/main" id="{8AE67D19-B5D1-4A55-8284-449A4AED69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68" b="99717" l="10000" r="90000">
                        <a14:foregroundMark x1="51455" y1="9697" x2="50667" y2="8768"/>
                        <a14:foregroundMark x1="31758" y1="93535" x2="31758" y2="93535"/>
                        <a14:foregroundMark x1="65455" y1="98101" x2="65455" y2="98101"/>
                        <a14:foregroundMark x1="32000" y1="98990" x2="32000" y2="98990"/>
                        <a14:foregroundMark x1="75818" y1="99717" x2="75818" y2="99717"/>
                      </a14:backgroundRemoval>
                    </a14:imgEffect>
                  </a14:imgLayer>
                </a14:imgProps>
              </a:ext>
              <a:ext uri="{28A0092B-C50C-407E-A947-70E740481C1C}">
                <a14:useLocalDpi xmlns:a14="http://schemas.microsoft.com/office/drawing/2010/main" val="0"/>
              </a:ext>
            </a:extLst>
          </a:blip>
          <a:stretch>
            <a:fillRect/>
          </a:stretch>
        </p:blipFill>
        <p:spPr>
          <a:xfrm>
            <a:off x="3959448" y="526044"/>
            <a:ext cx="4222999" cy="6334499"/>
          </a:xfrm>
          <a:prstGeom prst="rect">
            <a:avLst/>
          </a:prstGeom>
        </p:spPr>
      </p:pic>
      <p:pic>
        <p:nvPicPr>
          <p:cNvPr id="15" name="Graphic 14" descr="Sunglasses">
            <a:extLst>
              <a:ext uri="{FF2B5EF4-FFF2-40B4-BE49-F238E27FC236}">
                <a16:creationId xmlns:a16="http://schemas.microsoft.com/office/drawing/2014/main" id="{46C4AEF0-D7B3-434B-8E20-7E58ADE46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259110"/>
            <a:ext cx="914400" cy="914400"/>
          </a:xfrm>
          <a:prstGeom prst="rect">
            <a:avLst/>
          </a:prstGeom>
        </p:spPr>
      </p:pic>
    </p:spTree>
    <p:extLst>
      <p:ext uri="{BB962C8B-B14F-4D97-AF65-F5344CB8AC3E}">
        <p14:creationId xmlns:p14="http://schemas.microsoft.com/office/powerpoint/2010/main" val="3032233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9"/>
                                        </p:tgtEl>
                                      </p:cBhvr>
                                    </p:animEffect>
                                    <p:set>
                                      <p:cBhvr>
                                        <p:cTn id="7" dur="1" fill="hold">
                                          <p:stCondLst>
                                            <p:cond delay="99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24"/>
                                        </p:tgtEl>
                                      </p:cBhvr>
                                    </p:animEffect>
                                    <p:set>
                                      <p:cBhvr>
                                        <p:cTn id="10" dur="1" fill="hold">
                                          <p:stCondLst>
                                            <p:cond delay="999"/>
                                          </p:stCondLst>
                                        </p:cTn>
                                        <p:tgtEl>
                                          <p:spTgt spid="1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95"/>
                                        </p:tgtEl>
                                      </p:cBhvr>
                                    </p:animEffect>
                                    <p:set>
                                      <p:cBhvr>
                                        <p:cTn id="13" dur="1" fill="hold">
                                          <p:stCondLst>
                                            <p:cond delay="999"/>
                                          </p:stCondLst>
                                        </p:cTn>
                                        <p:tgtEl>
                                          <p:spTgt spid="9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38"/>
                                        </p:tgtEl>
                                      </p:cBhvr>
                                    </p:animEffect>
                                    <p:set>
                                      <p:cBhvr>
                                        <p:cTn id="16" dur="1" fill="hold">
                                          <p:stCondLst>
                                            <p:cond delay="999"/>
                                          </p:stCondLst>
                                        </p:cTn>
                                        <p:tgtEl>
                                          <p:spTgt spid="3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121"/>
                                        </p:tgtEl>
                                      </p:cBhvr>
                                    </p:animEffect>
                                    <p:set>
                                      <p:cBhvr>
                                        <p:cTn id="19" dur="1" fill="hold">
                                          <p:stCondLst>
                                            <p:cond delay="999"/>
                                          </p:stCondLst>
                                        </p:cTn>
                                        <p:tgtEl>
                                          <p:spTgt spid="1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175"/>
                                        </p:tgtEl>
                                      </p:cBhvr>
                                    </p:animEffect>
                                    <p:set>
                                      <p:cBhvr>
                                        <p:cTn id="22" dur="1" fill="hold">
                                          <p:stCondLst>
                                            <p:cond delay="999"/>
                                          </p:stCondLst>
                                        </p:cTn>
                                        <p:tgtEl>
                                          <p:spTgt spid="17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1000"/>
                                        <p:tgtEl>
                                          <p:spTgt spid="123"/>
                                        </p:tgtEl>
                                      </p:cBhvr>
                                    </p:animEffect>
                                    <p:set>
                                      <p:cBhvr>
                                        <p:cTn id="25" dur="1" fill="hold">
                                          <p:stCondLst>
                                            <p:cond delay="999"/>
                                          </p:stCondLst>
                                        </p:cTn>
                                        <p:tgtEl>
                                          <p:spTgt spid="12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1000"/>
                                        <p:tgtEl>
                                          <p:spTgt spid="149"/>
                                        </p:tgtEl>
                                      </p:cBhvr>
                                    </p:animEffect>
                                    <p:set>
                                      <p:cBhvr>
                                        <p:cTn id="28" dur="1" fill="hold">
                                          <p:stCondLst>
                                            <p:cond delay="999"/>
                                          </p:stCondLst>
                                        </p:cTn>
                                        <p:tgtEl>
                                          <p:spTgt spid="14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1"/>
                                        </p:tgtEl>
                                        <p:attrNameLst>
                                          <p:attrName>style.visibility</p:attrName>
                                        </p:attrNameLst>
                                      </p:cBhvr>
                                      <p:to>
                                        <p:strVal val="visible"/>
                                      </p:to>
                                    </p:set>
                                    <p:animEffect transition="in" filter="fade">
                                      <p:cBhvr>
                                        <p:cTn id="34" dur="1000"/>
                                        <p:tgtEl>
                                          <p:spTgt spid="1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9"/>
                                        </p:tgtEl>
                                        <p:attrNameLst>
                                          <p:attrName>style.visibility</p:attrName>
                                        </p:attrNameLst>
                                      </p:cBhvr>
                                      <p:to>
                                        <p:strVal val="visible"/>
                                      </p:to>
                                    </p:set>
                                    <p:animEffect transition="in" filter="fade">
                                      <p:cBhvr>
                                        <p:cTn id="37" dur="1000"/>
                                        <p:tgtEl>
                                          <p:spTgt spid="1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3"/>
                                        </p:tgtEl>
                                        <p:attrNameLst>
                                          <p:attrName>style.visibility</p:attrName>
                                        </p:attrNameLst>
                                      </p:cBhvr>
                                      <p:to>
                                        <p:strVal val="visible"/>
                                      </p:to>
                                    </p:set>
                                    <p:animEffect transition="in" filter="fade">
                                      <p:cBhvr>
                                        <p:cTn id="40" dur="1000"/>
                                        <p:tgtEl>
                                          <p:spTgt spid="17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fade">
                                      <p:cBhvr>
                                        <p:cTn id="43" dur="1000"/>
                                        <p:tgtEl>
                                          <p:spTgt spid="17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8"/>
                                        </p:tgtEl>
                                        <p:attrNameLst>
                                          <p:attrName>style.visibility</p:attrName>
                                        </p:attrNameLst>
                                      </p:cBhvr>
                                      <p:to>
                                        <p:strVal val="visible"/>
                                      </p:to>
                                    </p:set>
                                    <p:animEffect transition="in" filter="fade">
                                      <p:cBhvr>
                                        <p:cTn id="46" dur="1000"/>
                                        <p:tgtEl>
                                          <p:spTgt spid="16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animEffect transition="in" filter="fade">
                                      <p:cBhvr>
                                        <p:cTn id="49" dur="1000"/>
                                        <p:tgtEl>
                                          <p:spTgt spid="1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4"/>
                                        </p:tgtEl>
                                        <p:attrNameLst>
                                          <p:attrName>style.visibility</p:attrName>
                                        </p:attrNameLst>
                                      </p:cBhvr>
                                      <p:to>
                                        <p:strVal val="visible"/>
                                      </p:to>
                                    </p:set>
                                    <p:animEffect transition="in" filter="fade">
                                      <p:cBhvr>
                                        <p:cTn id="52" dur="1000"/>
                                        <p:tgtEl>
                                          <p:spTgt spid="17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78"/>
                                        </p:tgtEl>
                                        <p:attrNameLst>
                                          <p:attrName>style.visibility</p:attrName>
                                        </p:attrNameLst>
                                      </p:cBhvr>
                                      <p:to>
                                        <p:strVal val="visible"/>
                                      </p:to>
                                    </p:set>
                                    <p:anim calcmode="lin" valueType="num">
                                      <p:cBhvr additive="base">
                                        <p:cTn id="57" dur="1000" fill="hold"/>
                                        <p:tgtEl>
                                          <p:spTgt spid="178"/>
                                        </p:tgtEl>
                                        <p:attrNameLst>
                                          <p:attrName>ppt_x</p:attrName>
                                        </p:attrNameLst>
                                      </p:cBhvr>
                                      <p:tavLst>
                                        <p:tav tm="0">
                                          <p:val>
                                            <p:strVal val="#ppt_x"/>
                                          </p:val>
                                        </p:tav>
                                        <p:tav tm="100000">
                                          <p:val>
                                            <p:strVal val="#ppt_x"/>
                                          </p:val>
                                        </p:tav>
                                      </p:tavLst>
                                    </p:anim>
                                    <p:anim calcmode="lin" valueType="num">
                                      <p:cBhvr additive="base">
                                        <p:cTn id="58" dur="1000" fill="hold"/>
                                        <p:tgtEl>
                                          <p:spTgt spid="178"/>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2" presetClass="entr" presetSubtype="1" fill="hold" nodeType="afterEffect">
                                  <p:stCondLst>
                                    <p:cond delay="5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95" grpId="0" animBg="1"/>
      <p:bldP spid="121" grpId="0" animBg="1"/>
      <p:bldP spid="123" grpId="0" animBg="1"/>
      <p:bldP spid="149" grpId="0" animBg="1"/>
      <p:bldP spid="175" grpId="0" animBg="1"/>
      <p:bldP spid="8" grpId="0"/>
      <p:bldP spid="168" grpId="0"/>
      <p:bldP spid="169" grpId="0"/>
      <p:bldP spid="170" grpId="0"/>
      <p:bldP spid="171" grpId="0"/>
      <p:bldP spid="172" grpId="0"/>
      <p:bldP spid="173" grpId="0"/>
      <p:bldP spid="17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0E97A7BB-628A-42A0-9AA6-A684E8A8D94F}"/>
              </a:ext>
            </a:extLst>
          </p:cNvPr>
          <p:cNvSpPr/>
          <p:nvPr/>
        </p:nvSpPr>
        <p:spPr bwMode="auto">
          <a:xfrm>
            <a:off x="6902599" y="1890289"/>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FB4BDF1F-F7E8-4865-8EF5-C75502629DF5}"/>
              </a:ext>
            </a:extLst>
          </p:cNvPr>
          <p:cNvGrpSpPr/>
          <p:nvPr/>
        </p:nvGrpSpPr>
        <p:grpSpPr>
          <a:xfrm>
            <a:off x="4546460" y="1851704"/>
            <a:ext cx="625305" cy="592266"/>
            <a:chOff x="3091548" y="972458"/>
            <a:chExt cx="1854196" cy="1756227"/>
          </a:xfrm>
        </p:grpSpPr>
        <p:sp>
          <p:nvSpPr>
            <p:cNvPr id="40" name="Oval 39">
              <a:extLst>
                <a:ext uri="{FF2B5EF4-FFF2-40B4-BE49-F238E27FC236}">
                  <a16:creationId xmlns:a16="http://schemas.microsoft.com/office/drawing/2014/main" id="{5272ED4D-2761-4847-85A5-DD6DF7F5CD36}"/>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06F2C432-B1CD-4001-8A10-A303BA460683}"/>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1A19E62-2A17-4704-BDD8-00FE4B372A23}"/>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46AF0584-E0A6-449A-BDD8-A70E6610E3FA}"/>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10F26249-0F81-4622-829F-ADE05E2A554D}"/>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0" name="Oval 49">
              <a:extLst>
                <a:ext uri="{FF2B5EF4-FFF2-40B4-BE49-F238E27FC236}">
                  <a16:creationId xmlns:a16="http://schemas.microsoft.com/office/drawing/2014/main" id="{567B28DF-E52A-4978-BF15-407BB5FCFFF4}"/>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Oval 50">
              <a:extLst>
                <a:ext uri="{FF2B5EF4-FFF2-40B4-BE49-F238E27FC236}">
                  <a16:creationId xmlns:a16="http://schemas.microsoft.com/office/drawing/2014/main" id="{61106AFB-FD5D-47E8-856C-9AB9463FFC8C}"/>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Oval 51">
              <a:extLst>
                <a:ext uri="{FF2B5EF4-FFF2-40B4-BE49-F238E27FC236}">
                  <a16:creationId xmlns:a16="http://schemas.microsoft.com/office/drawing/2014/main" id="{F5A32E9D-03F8-49C1-8FA9-9F9C1ED43888}"/>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Oval 52">
              <a:extLst>
                <a:ext uri="{FF2B5EF4-FFF2-40B4-BE49-F238E27FC236}">
                  <a16:creationId xmlns:a16="http://schemas.microsoft.com/office/drawing/2014/main" id="{6EB69031-5123-4D48-9136-212D5C84709A}"/>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11DBC5CE-8FE8-4B24-9B87-B1AFC92B961C}"/>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Oval 54">
              <a:extLst>
                <a:ext uri="{FF2B5EF4-FFF2-40B4-BE49-F238E27FC236}">
                  <a16:creationId xmlns:a16="http://schemas.microsoft.com/office/drawing/2014/main" id="{007097C5-2114-483F-8EF6-8E5A725BE5EF}"/>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Oval 55">
              <a:extLst>
                <a:ext uri="{FF2B5EF4-FFF2-40B4-BE49-F238E27FC236}">
                  <a16:creationId xmlns:a16="http://schemas.microsoft.com/office/drawing/2014/main" id="{FAEB2A79-898F-4A69-9BD2-2ED092AD212B}"/>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DA714019-62B8-4AD5-B616-5E6462669024}"/>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43B475B8-39E3-40B7-AFC5-C832A20BB6A9}"/>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00B58412-FE70-4BAF-94AB-5A2F8243CFDA}"/>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Oval 59">
              <a:extLst>
                <a:ext uri="{FF2B5EF4-FFF2-40B4-BE49-F238E27FC236}">
                  <a16:creationId xmlns:a16="http://schemas.microsoft.com/office/drawing/2014/main" id="{D5BE9E38-D94D-4F3F-8BF5-1440C1AEE7E6}"/>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1" name="Oval 60">
              <a:extLst>
                <a:ext uri="{FF2B5EF4-FFF2-40B4-BE49-F238E27FC236}">
                  <a16:creationId xmlns:a16="http://schemas.microsoft.com/office/drawing/2014/main" id="{23F7F090-CBDB-4CD4-90E1-7C5DA6B26A78}"/>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2" name="Oval 61">
              <a:extLst>
                <a:ext uri="{FF2B5EF4-FFF2-40B4-BE49-F238E27FC236}">
                  <a16:creationId xmlns:a16="http://schemas.microsoft.com/office/drawing/2014/main" id="{32AEA236-262B-4274-8497-A74D04301883}"/>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Oval 62">
              <a:extLst>
                <a:ext uri="{FF2B5EF4-FFF2-40B4-BE49-F238E27FC236}">
                  <a16:creationId xmlns:a16="http://schemas.microsoft.com/office/drawing/2014/main" id="{8ED5D24E-8F54-4E4E-9091-ACB065FE9F56}"/>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86518463-1B76-4588-B7C7-B42E93A475DE}"/>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A8DA80A3-E619-4ADD-9C67-EC6401E0D2EB}"/>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A994ED11-B403-4D4A-95DF-25CDBDE8D268}"/>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67" name="Oval 66">
            <a:extLst>
              <a:ext uri="{FF2B5EF4-FFF2-40B4-BE49-F238E27FC236}">
                <a16:creationId xmlns:a16="http://schemas.microsoft.com/office/drawing/2014/main" id="{911F9673-8FE3-41A6-9533-04D476059B86}"/>
              </a:ext>
            </a:extLst>
          </p:cNvPr>
          <p:cNvSpPr/>
          <p:nvPr/>
        </p:nvSpPr>
        <p:spPr bwMode="auto">
          <a:xfrm>
            <a:off x="5345876" y="1874342"/>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342C42D-9873-4844-A713-05EF03CB4126}"/>
              </a:ext>
            </a:extLst>
          </p:cNvPr>
          <p:cNvSpPr/>
          <p:nvPr/>
        </p:nvSpPr>
        <p:spPr bwMode="auto">
          <a:xfrm>
            <a:off x="6096000" y="1871282"/>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748477B3-D495-44F0-B63D-44180912A46B}"/>
              </a:ext>
            </a:extLst>
          </p:cNvPr>
          <p:cNvSpPr txBox="1"/>
          <p:nvPr/>
        </p:nvSpPr>
        <p:spPr>
          <a:xfrm>
            <a:off x="3751735" y="2776853"/>
            <a:ext cx="450783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N/2 on average, N at worst – hence O(N)</a:t>
            </a:r>
          </a:p>
        </p:txBody>
      </p:sp>
      <p:sp>
        <p:nvSpPr>
          <p:cNvPr id="167" name="Title 1">
            <a:extLst>
              <a:ext uri="{FF2B5EF4-FFF2-40B4-BE49-F238E27FC236}">
                <a16:creationId xmlns:a16="http://schemas.microsoft.com/office/drawing/2014/main" id="{E780743A-5A67-4D5D-8291-101BB2379F9B}"/>
              </a:ext>
            </a:extLst>
          </p:cNvPr>
          <p:cNvSpPr>
            <a:spLocks noGrp="1"/>
          </p:cNvSpPr>
          <p:nvPr>
            <p:ph type="title"/>
          </p:nvPr>
        </p:nvSpPr>
        <p:spPr>
          <a:xfrm>
            <a:off x="152380" y="324249"/>
            <a:ext cx="4719776" cy="932563"/>
          </a:xfrm>
          <a:solidFill>
            <a:srgbClr val="0078D7">
              <a:alpha val="73000"/>
            </a:srgbClr>
          </a:solidFill>
        </p:spPr>
        <p:txBody>
          <a:bodyPr vert="horz" wrap="square" lIns="146304" tIns="91440" rIns="146304" bIns="91440" rtlCol="0" anchor="t" anchorCtr="0">
            <a:spAutoFit/>
          </a:bodyPr>
          <a:lstStyle/>
          <a:p>
            <a:r>
              <a:rPr lang="en-GB" sz="5400">
                <a:solidFill>
                  <a:srgbClr val="FFFFFF"/>
                </a:solidFill>
                <a:latin typeface="Segoe UI Light"/>
              </a:rPr>
              <a:t>Grover’s search:</a:t>
            </a:r>
          </a:p>
        </p:txBody>
      </p:sp>
      <p:sp>
        <p:nvSpPr>
          <p:cNvPr id="168" name="Oval 167">
            <a:extLst>
              <a:ext uri="{FF2B5EF4-FFF2-40B4-BE49-F238E27FC236}">
                <a16:creationId xmlns:a16="http://schemas.microsoft.com/office/drawing/2014/main" id="{5B3E3B2E-10C2-485E-880A-7BFF1A1E3549}"/>
              </a:ext>
            </a:extLst>
          </p:cNvPr>
          <p:cNvSpPr/>
          <p:nvPr/>
        </p:nvSpPr>
        <p:spPr bwMode="auto">
          <a:xfrm>
            <a:off x="6902599" y="4207049"/>
            <a:ext cx="572688" cy="572688"/>
          </a:xfrm>
          <a:prstGeom prst="ellipse">
            <a:avLst/>
          </a:prstGeom>
          <a:pattFill prst="wdUpDiag">
            <a:fgClr>
              <a:schemeClr val="bg2"/>
            </a:fgClr>
            <a:bgClr>
              <a:srgbClr val="282828"/>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84160BF8-0014-4E11-B1A6-91877CDF9DD5}"/>
              </a:ext>
            </a:extLst>
          </p:cNvPr>
          <p:cNvGrpSpPr/>
          <p:nvPr/>
        </p:nvGrpSpPr>
        <p:grpSpPr>
          <a:xfrm>
            <a:off x="4546460" y="4168464"/>
            <a:ext cx="625305" cy="592266"/>
            <a:chOff x="3091548" y="972458"/>
            <a:chExt cx="1854196" cy="1756227"/>
          </a:xfrm>
        </p:grpSpPr>
        <p:sp>
          <p:nvSpPr>
            <p:cNvPr id="170" name="Oval 169">
              <a:extLst>
                <a:ext uri="{FF2B5EF4-FFF2-40B4-BE49-F238E27FC236}">
                  <a16:creationId xmlns:a16="http://schemas.microsoft.com/office/drawing/2014/main" id="{797087F4-1BFE-4A87-82E0-D77E5FA73E58}"/>
                </a:ext>
              </a:extLst>
            </p:cNvPr>
            <p:cNvSpPr/>
            <p:nvPr/>
          </p:nvSpPr>
          <p:spPr bwMode="auto">
            <a:xfrm>
              <a:off x="3185886" y="1030514"/>
              <a:ext cx="1698171" cy="169817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1" name="Oval 170">
              <a:extLst>
                <a:ext uri="{FF2B5EF4-FFF2-40B4-BE49-F238E27FC236}">
                  <a16:creationId xmlns:a16="http://schemas.microsoft.com/office/drawing/2014/main" id="{ED7230D6-EA67-406E-B9E6-CEEA9FA93706}"/>
                </a:ext>
              </a:extLst>
            </p:cNvPr>
            <p:cNvSpPr/>
            <p:nvPr/>
          </p:nvSpPr>
          <p:spPr bwMode="auto">
            <a:xfrm>
              <a:off x="3468915" y="1422400"/>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2" name="Oval 171">
              <a:extLst>
                <a:ext uri="{FF2B5EF4-FFF2-40B4-BE49-F238E27FC236}">
                  <a16:creationId xmlns:a16="http://schemas.microsoft.com/office/drawing/2014/main" id="{0D5916D8-2FF9-4C58-B26C-AB387F0E495C}"/>
                </a:ext>
              </a:extLst>
            </p:cNvPr>
            <p:cNvSpPr/>
            <p:nvPr/>
          </p:nvSpPr>
          <p:spPr bwMode="auto">
            <a:xfrm>
              <a:off x="3817257" y="120468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3" name="Oval 172">
              <a:extLst>
                <a:ext uri="{FF2B5EF4-FFF2-40B4-BE49-F238E27FC236}">
                  <a16:creationId xmlns:a16="http://schemas.microsoft.com/office/drawing/2014/main" id="{BC32051D-D4EB-4483-A646-70AFE37F7215}"/>
                </a:ext>
              </a:extLst>
            </p:cNvPr>
            <p:cNvSpPr/>
            <p:nvPr/>
          </p:nvSpPr>
          <p:spPr bwMode="auto">
            <a:xfrm>
              <a:off x="4201885" y="218440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Oval 173">
              <a:extLst>
                <a:ext uri="{FF2B5EF4-FFF2-40B4-BE49-F238E27FC236}">
                  <a16:creationId xmlns:a16="http://schemas.microsoft.com/office/drawing/2014/main" id="{303E3C26-1519-481A-84AB-44E89DA3371F}"/>
                </a:ext>
              </a:extLst>
            </p:cNvPr>
            <p:cNvSpPr/>
            <p:nvPr/>
          </p:nvSpPr>
          <p:spPr bwMode="auto">
            <a:xfrm>
              <a:off x="4463141" y="162922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8" name="Oval 177">
              <a:extLst>
                <a:ext uri="{FF2B5EF4-FFF2-40B4-BE49-F238E27FC236}">
                  <a16:creationId xmlns:a16="http://schemas.microsoft.com/office/drawing/2014/main" id="{350D3FF6-090A-4B0D-BD7A-D0E8B3867F23}"/>
                </a:ext>
              </a:extLst>
            </p:cNvPr>
            <p:cNvSpPr/>
            <p:nvPr/>
          </p:nvSpPr>
          <p:spPr bwMode="auto">
            <a:xfrm>
              <a:off x="4535710" y="196124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Oval 225">
              <a:extLst>
                <a:ext uri="{FF2B5EF4-FFF2-40B4-BE49-F238E27FC236}">
                  <a16:creationId xmlns:a16="http://schemas.microsoft.com/office/drawing/2014/main" id="{25C2AFC9-D51C-4561-AF76-988F999F5F3A}"/>
                </a:ext>
              </a:extLst>
            </p:cNvPr>
            <p:cNvSpPr/>
            <p:nvPr/>
          </p:nvSpPr>
          <p:spPr bwMode="auto">
            <a:xfrm>
              <a:off x="3381826" y="18233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7" name="Oval 226">
              <a:extLst>
                <a:ext uri="{FF2B5EF4-FFF2-40B4-BE49-F238E27FC236}">
                  <a16:creationId xmlns:a16="http://schemas.microsoft.com/office/drawing/2014/main" id="{5003F931-B802-4AC1-9958-46D1B2C39432}"/>
                </a:ext>
              </a:extLst>
            </p:cNvPr>
            <p:cNvSpPr/>
            <p:nvPr/>
          </p:nvSpPr>
          <p:spPr bwMode="auto">
            <a:xfrm>
              <a:off x="3788221" y="159657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8" name="Oval 227">
              <a:extLst>
                <a:ext uri="{FF2B5EF4-FFF2-40B4-BE49-F238E27FC236}">
                  <a16:creationId xmlns:a16="http://schemas.microsoft.com/office/drawing/2014/main" id="{385780DB-2211-434F-B7B8-B64351C839FD}"/>
                </a:ext>
              </a:extLst>
            </p:cNvPr>
            <p:cNvSpPr/>
            <p:nvPr/>
          </p:nvSpPr>
          <p:spPr bwMode="auto">
            <a:xfrm>
              <a:off x="3476172" y="221524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9" name="Oval 228">
              <a:extLst>
                <a:ext uri="{FF2B5EF4-FFF2-40B4-BE49-F238E27FC236}">
                  <a16:creationId xmlns:a16="http://schemas.microsoft.com/office/drawing/2014/main" id="{F747B30D-79B8-4267-BE99-D6926DDF130B}"/>
                </a:ext>
              </a:extLst>
            </p:cNvPr>
            <p:cNvSpPr/>
            <p:nvPr/>
          </p:nvSpPr>
          <p:spPr bwMode="auto">
            <a:xfrm>
              <a:off x="3875315" y="243295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0" name="Oval 229">
              <a:extLst>
                <a:ext uri="{FF2B5EF4-FFF2-40B4-BE49-F238E27FC236}">
                  <a16:creationId xmlns:a16="http://schemas.microsoft.com/office/drawing/2014/main" id="{983A42D2-D94F-42E5-B2DB-18EAD2EDD5D4}"/>
                </a:ext>
              </a:extLst>
            </p:cNvPr>
            <p:cNvSpPr/>
            <p:nvPr/>
          </p:nvSpPr>
          <p:spPr bwMode="auto">
            <a:xfrm>
              <a:off x="3737428" y="1968499"/>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1" name="Oval 230">
              <a:extLst>
                <a:ext uri="{FF2B5EF4-FFF2-40B4-BE49-F238E27FC236}">
                  <a16:creationId xmlns:a16="http://schemas.microsoft.com/office/drawing/2014/main" id="{83DAC1B9-6978-4AFF-8BE5-8A3E6279C24C}"/>
                </a:ext>
              </a:extLst>
            </p:cNvPr>
            <p:cNvSpPr/>
            <p:nvPr/>
          </p:nvSpPr>
          <p:spPr bwMode="auto">
            <a:xfrm>
              <a:off x="4093028" y="18886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Oval 231">
              <a:extLst>
                <a:ext uri="{FF2B5EF4-FFF2-40B4-BE49-F238E27FC236}">
                  <a16:creationId xmlns:a16="http://schemas.microsoft.com/office/drawing/2014/main" id="{8EBDE94B-3DFD-40F5-A18F-0069F5917B86}"/>
                </a:ext>
              </a:extLst>
            </p:cNvPr>
            <p:cNvSpPr/>
            <p:nvPr/>
          </p:nvSpPr>
          <p:spPr bwMode="auto">
            <a:xfrm>
              <a:off x="4129305" y="120287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3" name="Oval 232">
              <a:extLst>
                <a:ext uri="{FF2B5EF4-FFF2-40B4-BE49-F238E27FC236}">
                  <a16:creationId xmlns:a16="http://schemas.microsoft.com/office/drawing/2014/main" id="{1C3CF5C8-AA00-4AD4-B1FA-A7A2773892F6}"/>
                </a:ext>
              </a:extLst>
            </p:cNvPr>
            <p:cNvSpPr/>
            <p:nvPr/>
          </p:nvSpPr>
          <p:spPr bwMode="auto">
            <a:xfrm>
              <a:off x="4180107"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4" name="Oval 233">
              <a:extLst>
                <a:ext uri="{FF2B5EF4-FFF2-40B4-BE49-F238E27FC236}">
                  <a16:creationId xmlns:a16="http://schemas.microsoft.com/office/drawing/2014/main" id="{69FAF04D-738C-4D1F-BB73-93EF62210B29}"/>
                </a:ext>
              </a:extLst>
            </p:cNvPr>
            <p:cNvSpPr/>
            <p:nvPr/>
          </p:nvSpPr>
          <p:spPr bwMode="auto">
            <a:xfrm>
              <a:off x="4441353" y="1307192"/>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5" name="Oval 234">
              <a:extLst>
                <a:ext uri="{FF2B5EF4-FFF2-40B4-BE49-F238E27FC236}">
                  <a16:creationId xmlns:a16="http://schemas.microsoft.com/office/drawing/2014/main" id="{D324C662-37BD-4F69-9D84-0B81F8AE9293}"/>
                </a:ext>
              </a:extLst>
            </p:cNvPr>
            <p:cNvSpPr/>
            <p:nvPr/>
          </p:nvSpPr>
          <p:spPr bwMode="auto">
            <a:xfrm>
              <a:off x="4372416" y="2474685"/>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6" name="Oval 235">
              <a:extLst>
                <a:ext uri="{FF2B5EF4-FFF2-40B4-BE49-F238E27FC236}">
                  <a16:creationId xmlns:a16="http://schemas.microsoft.com/office/drawing/2014/main" id="{EE02734B-DA24-4060-90B4-DA9FAB926F9D}"/>
                </a:ext>
              </a:extLst>
            </p:cNvPr>
            <p:cNvSpPr/>
            <p:nvPr/>
          </p:nvSpPr>
          <p:spPr bwMode="auto">
            <a:xfrm>
              <a:off x="4013189" y="972458"/>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7" name="Oval 236">
              <a:extLst>
                <a:ext uri="{FF2B5EF4-FFF2-40B4-BE49-F238E27FC236}">
                  <a16:creationId xmlns:a16="http://schemas.microsoft.com/office/drawing/2014/main" id="{AB344091-CC6E-4CC5-9818-D2AABCB42AD8}"/>
                </a:ext>
              </a:extLst>
            </p:cNvPr>
            <p:cNvSpPr/>
            <p:nvPr/>
          </p:nvSpPr>
          <p:spPr bwMode="auto">
            <a:xfrm>
              <a:off x="3091548" y="1531257"/>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8" name="Oval 237">
              <a:extLst>
                <a:ext uri="{FF2B5EF4-FFF2-40B4-BE49-F238E27FC236}">
                  <a16:creationId xmlns:a16="http://schemas.microsoft.com/office/drawing/2014/main" id="{01FF1D71-1B9F-458C-8316-8DD6E9C04E30}"/>
                </a:ext>
              </a:extLst>
            </p:cNvPr>
            <p:cNvSpPr/>
            <p:nvPr/>
          </p:nvSpPr>
          <p:spPr bwMode="auto">
            <a:xfrm>
              <a:off x="3200403" y="2106381"/>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9" name="Oval 238">
              <a:extLst>
                <a:ext uri="{FF2B5EF4-FFF2-40B4-BE49-F238E27FC236}">
                  <a16:creationId xmlns:a16="http://schemas.microsoft.com/office/drawing/2014/main" id="{C06CAA2E-37FD-4AD9-B9D8-8B7B1AAD5E16}"/>
                </a:ext>
              </a:extLst>
            </p:cNvPr>
            <p:cNvSpPr/>
            <p:nvPr/>
          </p:nvSpPr>
          <p:spPr bwMode="auto">
            <a:xfrm>
              <a:off x="3512460" y="111306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0" name="Oval 239">
              <a:extLst>
                <a:ext uri="{FF2B5EF4-FFF2-40B4-BE49-F238E27FC236}">
                  <a16:creationId xmlns:a16="http://schemas.microsoft.com/office/drawing/2014/main" id="{B3304B4C-4174-41B6-AE9F-C2A4FD34CBBE}"/>
                </a:ext>
              </a:extLst>
            </p:cNvPr>
            <p:cNvSpPr/>
            <p:nvPr/>
          </p:nvSpPr>
          <p:spPr bwMode="auto">
            <a:xfrm>
              <a:off x="4728030" y="179523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1" name="Oval 240">
              <a:extLst>
                <a:ext uri="{FF2B5EF4-FFF2-40B4-BE49-F238E27FC236}">
                  <a16:creationId xmlns:a16="http://schemas.microsoft.com/office/drawing/2014/main" id="{3085A9D4-A10E-4364-8327-90210EA053F0}"/>
                </a:ext>
              </a:extLst>
            </p:cNvPr>
            <p:cNvSpPr/>
            <p:nvPr/>
          </p:nvSpPr>
          <p:spPr bwMode="auto">
            <a:xfrm>
              <a:off x="4709884" y="2178956"/>
              <a:ext cx="217714" cy="217714"/>
            </a:xfrm>
            <a:prstGeom prst="ellipse">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42" name="Oval 241">
            <a:extLst>
              <a:ext uri="{FF2B5EF4-FFF2-40B4-BE49-F238E27FC236}">
                <a16:creationId xmlns:a16="http://schemas.microsoft.com/office/drawing/2014/main" id="{7655865D-E029-4583-8A8A-8C45523F91E2}"/>
              </a:ext>
            </a:extLst>
          </p:cNvPr>
          <p:cNvSpPr/>
          <p:nvPr/>
        </p:nvSpPr>
        <p:spPr bwMode="auto">
          <a:xfrm>
            <a:off x="5345876" y="4191102"/>
            <a:ext cx="572688" cy="572688"/>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3" name="Oval 242">
            <a:extLst>
              <a:ext uri="{FF2B5EF4-FFF2-40B4-BE49-F238E27FC236}">
                <a16:creationId xmlns:a16="http://schemas.microsoft.com/office/drawing/2014/main" id="{70BB1849-4923-4ED7-9C28-D2E07259D688}"/>
              </a:ext>
            </a:extLst>
          </p:cNvPr>
          <p:cNvSpPr/>
          <p:nvPr/>
        </p:nvSpPr>
        <p:spPr bwMode="auto">
          <a:xfrm>
            <a:off x="6096000" y="4188042"/>
            <a:ext cx="572688" cy="57268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4" name="TextBox 243">
            <a:extLst>
              <a:ext uri="{FF2B5EF4-FFF2-40B4-BE49-F238E27FC236}">
                <a16:creationId xmlns:a16="http://schemas.microsoft.com/office/drawing/2014/main" id="{36783EBB-0065-4623-A0F4-8FC759817813}"/>
              </a:ext>
            </a:extLst>
          </p:cNvPr>
          <p:cNvSpPr txBox="1"/>
          <p:nvPr/>
        </p:nvSpPr>
        <p:spPr>
          <a:xfrm>
            <a:off x="4710462" y="4944589"/>
            <a:ext cx="259038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mn-cs"/>
              </a:rPr>
              <a:t>Using Grover’s: O(√N)</a:t>
            </a:r>
            <a:endParaRPr kumimoji="0" lang="en-GB"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1707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69"/>
                                        </p:tgtEl>
                                        <p:attrNameLst>
                                          <p:attrName>style.visibility</p:attrName>
                                        </p:attrNameLst>
                                      </p:cBhvr>
                                      <p:to>
                                        <p:strVal val="visible"/>
                                      </p:to>
                                    </p:set>
                                    <p:animEffect transition="in" filter="fade">
                                      <p:cBhvr>
                                        <p:cTn id="29" dur="500"/>
                                        <p:tgtEl>
                                          <p:spTgt spid="16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2"/>
                                        </p:tgtEl>
                                        <p:attrNameLst>
                                          <p:attrName>style.visibility</p:attrName>
                                        </p:attrNameLst>
                                      </p:cBhvr>
                                      <p:to>
                                        <p:strVal val="visible"/>
                                      </p:to>
                                    </p:set>
                                    <p:animEffect transition="in" filter="fade">
                                      <p:cBhvr>
                                        <p:cTn id="32" dur="500"/>
                                        <p:tgtEl>
                                          <p:spTgt spid="2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3"/>
                                        </p:tgtEl>
                                        <p:attrNameLst>
                                          <p:attrName>style.visibility</p:attrName>
                                        </p:attrNameLst>
                                      </p:cBhvr>
                                      <p:to>
                                        <p:strVal val="visible"/>
                                      </p:to>
                                    </p:set>
                                    <p:animEffect transition="in" filter="fade">
                                      <p:cBhvr>
                                        <p:cTn id="35" dur="500"/>
                                        <p:tgtEl>
                                          <p:spTgt spid="2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4"/>
                                        </p:tgtEl>
                                        <p:attrNameLst>
                                          <p:attrName>style.visibility</p:attrName>
                                        </p:attrNameLst>
                                      </p:cBhvr>
                                      <p:to>
                                        <p:strVal val="visible"/>
                                      </p:to>
                                    </p:set>
                                    <p:animEffect transition="in" filter="fade">
                                      <p:cBhvr>
                                        <p:cTn id="40"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7" grpId="0" animBg="1"/>
      <p:bldP spid="68" grpId="0" animBg="1"/>
      <p:bldP spid="122" grpId="0"/>
      <p:bldP spid="168" grpId="0" animBg="1"/>
      <p:bldP spid="242" grpId="0" animBg="1"/>
      <p:bldP spid="243" grpId="0" animBg="1"/>
      <p:bldP spid="24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9DBC77-92C1-4046-8064-D0ACD1C8C9C8}"/>
              </a:ext>
            </a:extLst>
          </p:cNvPr>
          <p:cNvSpPr/>
          <p:nvPr/>
        </p:nvSpPr>
        <p:spPr bwMode="auto">
          <a:xfrm>
            <a:off x="0" y="2744785"/>
            <a:ext cx="12192000" cy="6151565"/>
          </a:xfrm>
          <a:prstGeom prst="rect">
            <a:avLst/>
          </a:prstGeom>
          <a:solidFill>
            <a:srgbClr val="28282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F7021A4C-7479-4B59-A314-B09B7FC53AFA}"/>
              </a:ext>
            </a:extLst>
          </p:cNvPr>
          <p:cNvSpPr txBox="1"/>
          <p:nvPr/>
        </p:nvSpPr>
        <p:spPr>
          <a:xfrm>
            <a:off x="1844439" y="2445891"/>
            <a:ext cx="5664051" cy="1334211"/>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7500" b="0" i="0" u="none" strike="noStrike" kern="1200" cap="none" spc="0" normalizeH="0" baseline="0" noProof="0">
                <a:ln>
                  <a:noFill/>
                </a:ln>
                <a:solidFill>
                  <a:srgbClr val="0078D7"/>
                </a:solidFill>
                <a:effectLst/>
                <a:uLnTx/>
                <a:uFillTx/>
                <a:latin typeface="Segoe UI Light"/>
                <a:ea typeface="+mn-ea"/>
                <a:cs typeface="+mn-cs"/>
              </a:rPr>
              <a:t>COMPUTING</a:t>
            </a:r>
          </a:p>
        </p:txBody>
      </p:sp>
      <p:grpSp>
        <p:nvGrpSpPr>
          <p:cNvPr id="7" name="Group 6">
            <a:extLst>
              <a:ext uri="{FF2B5EF4-FFF2-40B4-BE49-F238E27FC236}">
                <a16:creationId xmlns:a16="http://schemas.microsoft.com/office/drawing/2014/main" id="{639B2AEA-7A77-4460-ADBD-7E1358F46B90}"/>
              </a:ext>
            </a:extLst>
          </p:cNvPr>
          <p:cNvGrpSpPr/>
          <p:nvPr/>
        </p:nvGrpSpPr>
        <p:grpSpPr>
          <a:xfrm>
            <a:off x="183796" y="1802339"/>
            <a:ext cx="4891596" cy="1334211"/>
            <a:chOff x="190146" y="1808689"/>
            <a:chExt cx="4891596" cy="1334211"/>
          </a:xfrm>
        </p:grpSpPr>
        <p:sp>
          <p:nvSpPr>
            <p:cNvPr id="2" name="TextBox 1">
              <a:extLst>
                <a:ext uri="{FF2B5EF4-FFF2-40B4-BE49-F238E27FC236}">
                  <a16:creationId xmlns:a16="http://schemas.microsoft.com/office/drawing/2014/main" id="{C05813F8-DAFB-4B29-B8D8-33D8381599B7}"/>
                </a:ext>
              </a:extLst>
            </p:cNvPr>
            <p:cNvSpPr txBox="1"/>
            <p:nvPr/>
          </p:nvSpPr>
          <p:spPr>
            <a:xfrm>
              <a:off x="190146" y="1808689"/>
              <a:ext cx="4891596" cy="1334211"/>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7500" b="0" i="0" u="none" strike="noStrike" kern="1200" cap="none" spc="0" normalizeH="0" baseline="0" noProof="0">
                  <a:ln>
                    <a:noFill/>
                  </a:ln>
                  <a:solidFill>
                    <a:srgbClr val="282828"/>
                  </a:solidFill>
                  <a:effectLst/>
                  <a:uLnTx/>
                  <a:uFillTx/>
                  <a:latin typeface="Segoe UI Light"/>
                  <a:ea typeface="+mn-ea"/>
                  <a:cs typeface="+mn-cs"/>
                </a:rPr>
                <a:t>QUANTUM</a:t>
              </a:r>
            </a:p>
          </p:txBody>
        </p:sp>
        <p:pic>
          <p:nvPicPr>
            <p:cNvPr id="4" name="Picture 3">
              <a:extLst>
                <a:ext uri="{FF2B5EF4-FFF2-40B4-BE49-F238E27FC236}">
                  <a16:creationId xmlns:a16="http://schemas.microsoft.com/office/drawing/2014/main" id="{073A20AB-FF1A-439F-BD16-529738F5C34D}"/>
                </a:ext>
              </a:extLst>
            </p:cNvPr>
            <p:cNvPicPr>
              <a:picLocks noChangeAspect="1"/>
            </p:cNvPicPr>
            <p:nvPr/>
          </p:nvPicPr>
          <p:blipFill>
            <a:blip r:embed="rId3"/>
            <a:stretch>
              <a:fillRect/>
            </a:stretch>
          </p:blipFill>
          <p:spPr>
            <a:xfrm>
              <a:off x="874616" y="2750581"/>
              <a:ext cx="170289" cy="151924"/>
            </a:xfrm>
            <a:prstGeom prst="rect">
              <a:avLst/>
            </a:prstGeom>
          </p:spPr>
        </p:pic>
      </p:grpSp>
      <p:sp>
        <p:nvSpPr>
          <p:cNvPr id="8" name="TextBox 7">
            <a:extLst>
              <a:ext uri="{FF2B5EF4-FFF2-40B4-BE49-F238E27FC236}">
                <a16:creationId xmlns:a16="http://schemas.microsoft.com/office/drawing/2014/main" id="{936B6195-2779-4206-BB29-30250B6DD3D8}"/>
              </a:ext>
            </a:extLst>
          </p:cNvPr>
          <p:cNvSpPr txBox="1"/>
          <p:nvPr/>
        </p:nvSpPr>
        <p:spPr>
          <a:xfrm>
            <a:off x="495300" y="1660925"/>
            <a:ext cx="11163300" cy="4912114"/>
          </a:xfrm>
          <a:prstGeom prst="rect">
            <a:avLst/>
          </a:prstGeom>
          <a:noFill/>
        </p:spPr>
        <p:txBody>
          <a:bodyPr wrap="square" lIns="182880" tIns="146304" rIns="182880" bIns="146304" rtlCol="0">
            <a:spAutoFit/>
          </a:bodyPr>
          <a:lstStyle/>
          <a:p>
            <a:pPr marL="342900" lvl="0" indent="-342900">
              <a:lnSpc>
                <a:spcPct val="200000"/>
              </a:lnSpc>
              <a:spcAft>
                <a:spcPts val="600"/>
              </a:spcAft>
              <a:buFontTx/>
              <a:buChar char="-"/>
            </a:pPr>
            <a:r>
              <a:rPr lang="en-GB" sz="2800">
                <a:solidFill>
                  <a:srgbClr val="FFFFFF"/>
                </a:solidFill>
                <a:latin typeface="Segoe UI Light"/>
              </a:rPr>
              <a:t>What is quantum computing? Why is it important? </a:t>
            </a:r>
          </a:p>
          <a:p>
            <a:pPr marL="342900" lvl="0" indent="-342900">
              <a:lnSpc>
                <a:spcPct val="200000"/>
              </a:lnSpc>
              <a:spcAft>
                <a:spcPts val="600"/>
              </a:spcAft>
              <a:buFontTx/>
              <a:buChar char="-"/>
            </a:pPr>
            <a:r>
              <a:rPr lang="en-GB" sz="2800">
                <a:solidFill>
                  <a:srgbClr val="FFFFFF"/>
                </a:solidFill>
                <a:latin typeface="Segoe UI Light"/>
              </a:rPr>
              <a:t>How do we build a quantum computer?</a:t>
            </a:r>
          </a:p>
          <a:p>
            <a:pPr marL="342900" lvl="0" indent="-342900">
              <a:lnSpc>
                <a:spcPct val="200000"/>
              </a:lnSpc>
              <a:spcAft>
                <a:spcPts val="600"/>
              </a:spcAft>
              <a:buFontTx/>
              <a:buChar char="-"/>
            </a:pPr>
            <a:r>
              <a:rPr lang="en-GB" sz="2800">
                <a:solidFill>
                  <a:srgbClr val="FFFFFF"/>
                </a:solidFill>
                <a:latin typeface="Segoe UI Light"/>
              </a:rPr>
              <a:t>What kinds of physical systems are already in development?</a:t>
            </a:r>
          </a:p>
          <a:p>
            <a:pPr marL="342900" lvl="0" indent="-342900">
              <a:lnSpc>
                <a:spcPct val="200000"/>
              </a:lnSpc>
              <a:spcAft>
                <a:spcPts val="600"/>
              </a:spcAft>
              <a:buFontTx/>
              <a:buChar char="-"/>
            </a:pPr>
            <a:r>
              <a:rPr lang="en-GB" sz="2800">
                <a:solidFill>
                  <a:srgbClr val="FFFFFF"/>
                </a:solidFill>
                <a:latin typeface="Segoe UI Light"/>
              </a:rPr>
              <a:t>What is Q#/the QDK and why would you use it?</a:t>
            </a:r>
          </a:p>
          <a:p>
            <a:pPr marL="342900" lvl="0" indent="-342900">
              <a:lnSpc>
                <a:spcPct val="200000"/>
              </a:lnSpc>
              <a:spcAft>
                <a:spcPts val="600"/>
              </a:spcAft>
              <a:buFontTx/>
              <a:buChar char="-"/>
            </a:pPr>
            <a:r>
              <a:rPr lang="en-GB" sz="2800">
                <a:solidFill>
                  <a:srgbClr val="FFFFFF"/>
                </a:solidFill>
                <a:latin typeface="Segoe UI Light"/>
              </a:rPr>
              <a:t>Can we use Q# to teleport a quantum state?</a:t>
            </a:r>
          </a:p>
        </p:txBody>
      </p:sp>
    </p:spTree>
    <p:extLst>
      <p:ext uri="{BB962C8B-B14F-4D97-AF65-F5344CB8AC3E}">
        <p14:creationId xmlns:p14="http://schemas.microsoft.com/office/powerpoint/2010/main" val="135466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64" presetClass="path" presetSubtype="0" accel="50000" decel="50000" fill="hold" nodeType="afterEffect">
                                  <p:stCondLst>
                                    <p:cond delay="0"/>
                                  </p:stCondLst>
                                  <p:childTnLst>
                                    <p:animMotion origin="layout" path="M 0 0 L 0 -0.25 E" pathEditMode="relative" ptsTypes="">
                                      <p:cBhvr>
                                        <p:cTn id="16" dur="2000" fill="hold"/>
                                        <p:tgtEl>
                                          <p:spTgt spid="7"/>
                                        </p:tgtEl>
                                        <p:attrNameLst>
                                          <p:attrName>ppt_x</p:attrName>
                                          <p:attrName>ppt_y</p:attrName>
                                        </p:attrNameLst>
                                      </p:cBhvr>
                                    </p:animMotion>
                                  </p:childTnLst>
                                </p:cTn>
                              </p:par>
                              <p:par>
                                <p:cTn id="17" presetID="64" presetClass="path" presetSubtype="0" accel="50000" decel="50000" fill="hold" grpId="1" nodeType="withEffect">
                                  <p:stCondLst>
                                    <p:cond delay="0"/>
                                  </p:stCondLst>
                                  <p:childTnLst>
                                    <p:animMotion origin="layout" path="M 0 0 L 0 -0.25 E" pathEditMode="relative" ptsTypes="">
                                      <p:cBhvr>
                                        <p:cTn id="18" dur="2000" fill="hold"/>
                                        <p:tgtEl>
                                          <p:spTgt spid="5"/>
                                        </p:tgtEl>
                                        <p:attrNameLst>
                                          <p:attrName>ppt_x</p:attrName>
                                          <p:attrName>ppt_y</p:attrName>
                                        </p:attrNameLst>
                                      </p:cBhvr>
                                    </p:animMotion>
                                  </p:childTnLst>
                                </p:cTn>
                              </p:par>
                              <p:par>
                                <p:cTn id="19" presetID="64" presetClass="path" presetSubtype="0" accel="50000" decel="50000" fill="hold" grpId="0" nodeType="withEffect">
                                  <p:stCondLst>
                                    <p:cond delay="0"/>
                                  </p:stCondLst>
                                  <p:childTnLst>
                                    <p:animMotion origin="layout" path="M 0 0 L 0 -0.25 E" pathEditMode="relative" ptsTypes="">
                                      <p:cBhvr>
                                        <p:cTn id="20" dur="2000" fill="hold"/>
                                        <p:tgtEl>
                                          <p:spTgt spid="10"/>
                                        </p:tgtEl>
                                        <p:attrNameLst>
                                          <p:attrName>ppt_x</p:attrName>
                                          <p:attrName>ppt_y</p:attrName>
                                        </p:attrNameLst>
                                      </p:cBhvr>
                                    </p:animMotion>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par>
                          <p:cTn id="25" fill="hold">
                            <p:stCondLst>
                              <p:cond delay="4500"/>
                            </p:stCondLst>
                            <p:childTnLst>
                              <p:par>
                                <p:cTn id="26" presetID="10" presetClass="entr" presetSubtype="0" fill="hold" nodeType="after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par>
                          <p:cTn id="33" fill="hold">
                            <p:stCondLst>
                              <p:cond delay="5500"/>
                            </p:stCondLst>
                            <p:childTnLst>
                              <p:par>
                                <p:cTn id="34" presetID="10" presetClass="entr" presetSubtype="0" fill="hold" nodeType="after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500"/>
                                        <p:tgtEl>
                                          <p:spTgt spid="8">
                                            <p:txEl>
                                              <p:pRg st="3" end="3"/>
                                            </p:txEl>
                                          </p:spTgt>
                                        </p:tgtEl>
                                      </p:cBhvr>
                                    </p:animEffec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DA0D-7010-4877-8A10-C40AA2B62108}"/>
              </a:ext>
            </a:extLst>
          </p:cNvPr>
          <p:cNvSpPr>
            <a:spLocks noGrp="1"/>
          </p:cNvSpPr>
          <p:nvPr>
            <p:ph type="title"/>
          </p:nvPr>
        </p:nvSpPr>
        <p:spPr>
          <a:xfrm>
            <a:off x="269239" y="2084172"/>
            <a:ext cx="11653523" cy="1162178"/>
          </a:xfrm>
        </p:spPr>
        <p:txBody>
          <a:bodyPr/>
          <a:lstStyle/>
          <a:p>
            <a:r>
              <a:rPr lang="en-GB"/>
              <a:t>aka.ms/</a:t>
            </a:r>
            <a:r>
              <a:rPr lang="en-GB" err="1"/>
              <a:t>QuantumComp</a:t>
            </a:r>
            <a:endParaRPr lang="en-GB"/>
          </a:p>
        </p:txBody>
      </p:sp>
    </p:spTree>
    <p:extLst>
      <p:ext uri="{BB962C8B-B14F-4D97-AF65-F5344CB8AC3E}">
        <p14:creationId xmlns:p14="http://schemas.microsoft.com/office/powerpoint/2010/main" val="240267652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428E-5B61-46FF-99FC-C4AE0FB3E0C0}"/>
              </a:ext>
            </a:extLst>
          </p:cNvPr>
          <p:cNvSpPr>
            <a:spLocks noGrp="1"/>
          </p:cNvSpPr>
          <p:nvPr>
            <p:ph type="title"/>
          </p:nvPr>
        </p:nvSpPr>
        <p:spPr>
          <a:xfrm>
            <a:off x="269238" y="183696"/>
            <a:ext cx="11653523" cy="1158793"/>
          </a:xfrm>
        </p:spPr>
        <p:txBody>
          <a:bodyPr/>
          <a:lstStyle/>
          <a:p>
            <a:r>
              <a:rPr lang="en-GB"/>
              <a:t>Q&amp;A?</a:t>
            </a:r>
          </a:p>
        </p:txBody>
      </p:sp>
      <p:sp>
        <p:nvSpPr>
          <p:cNvPr id="4" name="TextBox 3">
            <a:extLst>
              <a:ext uri="{FF2B5EF4-FFF2-40B4-BE49-F238E27FC236}">
                <a16:creationId xmlns:a16="http://schemas.microsoft.com/office/drawing/2014/main" id="{8BE2E07D-645D-40A6-9925-AA7F20807C18}"/>
              </a:ext>
            </a:extLst>
          </p:cNvPr>
          <p:cNvSpPr txBox="1"/>
          <p:nvPr/>
        </p:nvSpPr>
        <p:spPr>
          <a:xfrm flipH="1">
            <a:off x="693175" y="2347154"/>
            <a:ext cx="8352783" cy="627864"/>
          </a:xfrm>
          <a:prstGeom prst="rect">
            <a:avLst/>
          </a:prstGeom>
          <a:noFill/>
        </p:spPr>
        <p:txBody>
          <a:bodyPr wrap="squar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A. No? Go to </a:t>
            </a:r>
            <a:r>
              <a:rPr lang="en-GB" sz="2400">
                <a:solidFill>
                  <a:schemeClr val="accent4">
                    <a:lumMod val="60000"/>
                    <a:lumOff val="40000"/>
                  </a:schemeClr>
                </a:solidFill>
              </a:rPr>
              <a:t>aka.ms/</a:t>
            </a:r>
            <a:r>
              <a:rPr lang="en-GB" sz="2400" err="1">
                <a:solidFill>
                  <a:schemeClr val="accent4">
                    <a:lumMod val="60000"/>
                    <a:lumOff val="40000"/>
                  </a:schemeClr>
                </a:solidFill>
              </a:rPr>
              <a:t>QuantumTwitter</a:t>
            </a:r>
            <a:endParaRPr lang="en-GB" sz="2400">
              <a:solidFill>
                <a:schemeClr val="accent4">
                  <a:lumMod val="60000"/>
                  <a:lumOff val="40000"/>
                </a:schemeClr>
              </a:solidFill>
            </a:endParaRPr>
          </a:p>
        </p:txBody>
      </p:sp>
      <p:sp>
        <p:nvSpPr>
          <p:cNvPr id="5" name="TextBox 4">
            <a:extLst>
              <a:ext uri="{FF2B5EF4-FFF2-40B4-BE49-F238E27FC236}">
                <a16:creationId xmlns:a16="http://schemas.microsoft.com/office/drawing/2014/main" id="{F82FB000-A74E-49E6-A309-2A60BDA50AD6}"/>
              </a:ext>
            </a:extLst>
          </p:cNvPr>
          <p:cNvSpPr txBox="1"/>
          <p:nvPr/>
        </p:nvSpPr>
        <p:spPr>
          <a:xfrm flipH="1">
            <a:off x="693175" y="1771529"/>
            <a:ext cx="8352783" cy="627864"/>
          </a:xfrm>
          <a:prstGeom prst="rect">
            <a:avLst/>
          </a:prstGeom>
          <a:noFill/>
        </p:spPr>
        <p:txBody>
          <a:bodyPr wrap="squar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Q. Do you follow Microsoft Quantum on Twitter?</a:t>
            </a:r>
          </a:p>
        </p:txBody>
      </p:sp>
      <p:sp>
        <p:nvSpPr>
          <p:cNvPr id="6" name="TextBox 5">
            <a:extLst>
              <a:ext uri="{FF2B5EF4-FFF2-40B4-BE49-F238E27FC236}">
                <a16:creationId xmlns:a16="http://schemas.microsoft.com/office/drawing/2014/main" id="{970FD8F3-4AF1-4715-90E1-25E8F0206A02}"/>
              </a:ext>
            </a:extLst>
          </p:cNvPr>
          <p:cNvSpPr txBox="1"/>
          <p:nvPr/>
        </p:nvSpPr>
        <p:spPr>
          <a:xfrm flipH="1">
            <a:off x="693174" y="3429000"/>
            <a:ext cx="8352783" cy="627864"/>
          </a:xfrm>
          <a:prstGeom prst="rect">
            <a:avLst/>
          </a:prstGeom>
          <a:noFill/>
        </p:spPr>
        <p:txBody>
          <a:bodyPr wrap="squar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Q. Do you receive the Microsoft Quantum newsletter?</a:t>
            </a:r>
          </a:p>
        </p:txBody>
      </p:sp>
      <p:sp>
        <p:nvSpPr>
          <p:cNvPr id="7" name="TextBox 6">
            <a:extLst>
              <a:ext uri="{FF2B5EF4-FFF2-40B4-BE49-F238E27FC236}">
                <a16:creationId xmlns:a16="http://schemas.microsoft.com/office/drawing/2014/main" id="{84676D12-2CD4-4EFA-98F4-267A31C562F5}"/>
              </a:ext>
            </a:extLst>
          </p:cNvPr>
          <p:cNvSpPr txBox="1"/>
          <p:nvPr/>
        </p:nvSpPr>
        <p:spPr>
          <a:xfrm flipH="1">
            <a:off x="693174" y="4004625"/>
            <a:ext cx="8352783" cy="627864"/>
          </a:xfrm>
          <a:prstGeom prst="rect">
            <a:avLst/>
          </a:prstGeom>
          <a:noFill/>
        </p:spPr>
        <p:txBody>
          <a:bodyPr wrap="squar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A. No? Go to </a:t>
            </a:r>
            <a:r>
              <a:rPr lang="en-GB" sz="2400">
                <a:solidFill>
                  <a:schemeClr val="accent4">
                    <a:lumMod val="60000"/>
                    <a:lumOff val="40000"/>
                  </a:schemeClr>
                </a:solidFill>
              </a:rPr>
              <a:t>aka.ms/</a:t>
            </a:r>
            <a:r>
              <a:rPr lang="en-GB" sz="2400" err="1">
                <a:solidFill>
                  <a:schemeClr val="accent4">
                    <a:lumMod val="60000"/>
                    <a:lumOff val="40000"/>
                  </a:schemeClr>
                </a:solidFill>
              </a:rPr>
              <a:t>QuantumNewsletter</a:t>
            </a:r>
            <a:endParaRPr lang="en-GB" sz="2400">
              <a:solidFill>
                <a:schemeClr val="accent4">
                  <a:lumMod val="60000"/>
                  <a:lumOff val="40000"/>
                </a:schemeClr>
              </a:solidFill>
            </a:endParaRPr>
          </a:p>
        </p:txBody>
      </p:sp>
      <p:sp>
        <p:nvSpPr>
          <p:cNvPr id="8" name="TextBox 7">
            <a:extLst>
              <a:ext uri="{FF2B5EF4-FFF2-40B4-BE49-F238E27FC236}">
                <a16:creationId xmlns:a16="http://schemas.microsoft.com/office/drawing/2014/main" id="{63A7648C-D435-4FDE-9F0E-F5CF30945F7A}"/>
              </a:ext>
            </a:extLst>
          </p:cNvPr>
          <p:cNvSpPr txBox="1"/>
          <p:nvPr/>
        </p:nvSpPr>
        <p:spPr>
          <a:xfrm flipH="1">
            <a:off x="693173" y="5061529"/>
            <a:ext cx="11121139" cy="627864"/>
          </a:xfrm>
          <a:prstGeom prst="rect">
            <a:avLst/>
          </a:prstGeom>
          <a:noFill/>
        </p:spPr>
        <p:txBody>
          <a:bodyPr wrap="squar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Q. Interested in learning more about quantum computing from the ground up?</a:t>
            </a:r>
          </a:p>
        </p:txBody>
      </p:sp>
      <p:sp>
        <p:nvSpPr>
          <p:cNvPr id="9" name="TextBox 8">
            <a:extLst>
              <a:ext uri="{FF2B5EF4-FFF2-40B4-BE49-F238E27FC236}">
                <a16:creationId xmlns:a16="http://schemas.microsoft.com/office/drawing/2014/main" id="{6FA3CFF5-8F79-4EFC-A2E4-DB8F48A6E7E5}"/>
              </a:ext>
            </a:extLst>
          </p:cNvPr>
          <p:cNvSpPr txBox="1"/>
          <p:nvPr/>
        </p:nvSpPr>
        <p:spPr>
          <a:xfrm flipH="1">
            <a:off x="693174" y="5637154"/>
            <a:ext cx="8352783" cy="1037207"/>
          </a:xfrm>
          <a:prstGeom prst="rect">
            <a:avLst/>
          </a:prstGeom>
          <a:noFill/>
        </p:spPr>
        <p:txBody>
          <a:bodyPr wrap="square" lIns="182880" tIns="146304" rIns="182880" bIns="146304" rtlCol="0">
            <a:spAutoFit/>
          </a:bodyPr>
          <a:lstStyle/>
          <a:p>
            <a:pPr marL="457200" indent="-457200">
              <a:lnSpc>
                <a:spcPct val="90000"/>
              </a:lnSpc>
              <a:spcAft>
                <a:spcPts val="600"/>
              </a:spcAft>
              <a:buAutoNum type="alphaUcPeriod"/>
            </a:pPr>
            <a:r>
              <a:rPr lang="en-GB" sz="2400">
                <a:gradFill>
                  <a:gsLst>
                    <a:gs pos="2917">
                      <a:schemeClr val="tx1"/>
                    </a:gs>
                    <a:gs pos="30000">
                      <a:schemeClr val="tx1"/>
                    </a:gs>
                  </a:gsLst>
                  <a:lin ang="5400000" scaled="0"/>
                </a:gradFill>
              </a:rPr>
              <a:t>Yes? Go to </a:t>
            </a:r>
            <a:r>
              <a:rPr lang="en-GB" sz="2400">
                <a:solidFill>
                  <a:schemeClr val="accent4">
                    <a:lumMod val="60000"/>
                    <a:lumOff val="40000"/>
                  </a:schemeClr>
                </a:solidFill>
              </a:rPr>
              <a:t>aka.ms/</a:t>
            </a:r>
            <a:r>
              <a:rPr lang="en-GB" sz="2400" err="1">
                <a:solidFill>
                  <a:schemeClr val="accent4">
                    <a:lumMod val="60000"/>
                    <a:lumOff val="40000"/>
                  </a:schemeClr>
                </a:solidFill>
              </a:rPr>
              <a:t>QuantumAdventures</a:t>
            </a:r>
            <a:endParaRPr lang="en-GB" sz="2400">
              <a:solidFill>
                <a:schemeClr val="accent4">
                  <a:lumMod val="60000"/>
                  <a:lumOff val="40000"/>
                </a:schemeClr>
              </a:solidFill>
            </a:endParaRPr>
          </a:p>
          <a:p>
            <a:pPr>
              <a:lnSpc>
                <a:spcPct val="90000"/>
              </a:lnSpc>
              <a:spcAft>
                <a:spcPts val="600"/>
              </a:spcAft>
            </a:pPr>
            <a:r>
              <a:rPr lang="en-GB" sz="2400"/>
              <a:t>Bonus! </a:t>
            </a:r>
            <a:r>
              <a:rPr lang="en-GB" sz="2400">
                <a:solidFill>
                  <a:schemeClr val="accent4">
                    <a:lumMod val="60000"/>
                    <a:lumOff val="40000"/>
                  </a:schemeClr>
                </a:solidFill>
              </a:rPr>
              <a:t>github.com/</a:t>
            </a:r>
            <a:r>
              <a:rPr lang="en-GB" sz="2400" err="1">
                <a:solidFill>
                  <a:schemeClr val="accent4">
                    <a:lumMod val="60000"/>
                    <a:lumOff val="40000"/>
                  </a:schemeClr>
                </a:solidFill>
              </a:rPr>
              <a:t>frtibble</a:t>
            </a:r>
            <a:r>
              <a:rPr lang="en-GB" sz="2400">
                <a:solidFill>
                  <a:schemeClr val="accent4">
                    <a:lumMod val="60000"/>
                    <a:lumOff val="40000"/>
                  </a:schemeClr>
                </a:solidFill>
              </a:rPr>
              <a:t>/</a:t>
            </a:r>
            <a:r>
              <a:rPr lang="en-GB" sz="2400" err="1">
                <a:solidFill>
                  <a:schemeClr val="accent4">
                    <a:lumMod val="60000"/>
                    <a:lumOff val="40000"/>
                  </a:schemeClr>
                </a:solidFill>
              </a:rPr>
              <a:t>QuantumWorkshop</a:t>
            </a:r>
            <a:endParaRPr lang="en-GB" sz="2400">
              <a:solidFill>
                <a:schemeClr val="accent4">
                  <a:lumMod val="60000"/>
                  <a:lumOff val="40000"/>
                </a:schemeClr>
              </a:solidFill>
            </a:endParaRPr>
          </a:p>
        </p:txBody>
      </p:sp>
    </p:spTree>
    <p:extLst>
      <p:ext uri="{BB962C8B-B14F-4D97-AF65-F5344CB8AC3E}">
        <p14:creationId xmlns:p14="http://schemas.microsoft.com/office/powerpoint/2010/main" val="2370710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green field with trees in the background&#10;&#10;Description generated with high confidence">
            <a:extLst>
              <a:ext uri="{FF2B5EF4-FFF2-40B4-BE49-F238E27FC236}">
                <a16:creationId xmlns:a16="http://schemas.microsoft.com/office/drawing/2014/main" id="{EB80DFBB-A950-4DF8-8D71-E19F29766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5" name="Rectangle 4">
            <a:extLst>
              <a:ext uri="{FF2B5EF4-FFF2-40B4-BE49-F238E27FC236}">
                <a16:creationId xmlns:a16="http://schemas.microsoft.com/office/drawing/2014/main" id="{EA342D55-9EE2-4C1D-903D-86637894A8F8}"/>
              </a:ext>
            </a:extLst>
          </p:cNvPr>
          <p:cNvSpPr/>
          <p:nvPr/>
        </p:nvSpPr>
        <p:spPr bwMode="auto">
          <a:xfrm>
            <a:off x="0" y="-1"/>
            <a:ext cx="12192000" cy="899885"/>
          </a:xfrm>
          <a:prstGeom prst="rect">
            <a:avLst/>
          </a:prstGeom>
          <a:solidFill>
            <a:schemeClr val="tx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6" name="Rectangle 5">
            <a:extLst>
              <a:ext uri="{FF2B5EF4-FFF2-40B4-BE49-F238E27FC236}">
                <a16:creationId xmlns:a16="http://schemas.microsoft.com/office/drawing/2014/main" id="{3035B20F-A040-41BC-AAF3-0ED5EF1856F6}"/>
              </a:ext>
            </a:extLst>
          </p:cNvPr>
          <p:cNvSpPr/>
          <p:nvPr/>
        </p:nvSpPr>
        <p:spPr bwMode="auto">
          <a:xfrm>
            <a:off x="0" y="5972629"/>
            <a:ext cx="12192000" cy="885371"/>
          </a:xfrm>
          <a:prstGeom prst="rect">
            <a:avLst/>
          </a:prstGeom>
          <a:solidFill>
            <a:schemeClr val="tx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5439">
                    <a:srgbClr val="F8F8F8"/>
                  </a:gs>
                  <a:gs pos="10000">
                    <a:srgbClr val="F8F8F8"/>
                  </a:gs>
                </a:gsLst>
                <a:lin ang="5400000" scaled="0"/>
              </a:gradFill>
            </a:endParaRPr>
          </a:p>
        </p:txBody>
      </p:sp>
      <p:pic>
        <p:nvPicPr>
          <p:cNvPr id="8" name="Picture 7">
            <a:extLst>
              <a:ext uri="{FF2B5EF4-FFF2-40B4-BE49-F238E27FC236}">
                <a16:creationId xmlns:a16="http://schemas.microsoft.com/office/drawing/2014/main" id="{1BEACBD7-DD66-420D-9857-B235C8EA7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59" y="-854540"/>
            <a:ext cx="8567078" cy="856707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476D56-8E0F-41F3-B11E-50AAB8F945EF}"/>
                  </a:ext>
                </a:extLst>
              </p:cNvPr>
              <p:cNvSpPr txBox="1"/>
              <p:nvPr/>
            </p:nvSpPr>
            <p:spPr>
              <a:xfrm>
                <a:off x="413579" y="2703832"/>
                <a:ext cx="11364842" cy="1450333"/>
              </a:xfrm>
              <a:prstGeom prst="rect">
                <a:avLst/>
              </a:prstGeom>
              <a:solidFill>
                <a:srgbClr val="000000">
                  <a:alpha val="54000"/>
                </a:srgbClr>
              </a:solidFill>
            </p:spPr>
            <p:txBody>
              <a:bodyPr wrap="none" lIns="182880" tIns="146304" rIns="182880" bIns="146304" rtlCol="0">
                <a:spAutoFit/>
              </a:bodyPr>
              <a:lstStyle/>
              <a:p>
                <a:pPr algn="ctr">
                  <a:lnSpc>
                    <a:spcPct val="90000"/>
                  </a:lnSpc>
                  <a:spcAft>
                    <a:spcPts val="600"/>
                  </a:spcAft>
                </a:pPr>
                <a:r>
                  <a:rPr lang="en-GB" sz="2400">
                    <a:gradFill>
                      <a:gsLst>
                        <a:gs pos="2917">
                          <a:schemeClr val="tx1"/>
                        </a:gs>
                        <a:gs pos="30000">
                          <a:schemeClr val="tx1"/>
                        </a:gs>
                      </a:gsLst>
                      <a:lin ang="5400000" scaled="0"/>
                    </a:gradFill>
                  </a:rPr>
                  <a:t>1500000000000000000000000000000000000000000000000000 = </a:t>
                </a:r>
                <a14:m>
                  <m:oMath xmlns:m="http://schemas.openxmlformats.org/officeDocument/2006/math">
                    <m:r>
                      <a:rPr lang="en-GB" sz="2400" b="0" i="1" smtClean="0">
                        <a:gradFill>
                          <a:gsLst>
                            <a:gs pos="2917">
                              <a:schemeClr val="tx1"/>
                            </a:gs>
                            <a:gs pos="30000">
                              <a:schemeClr val="tx1"/>
                            </a:gs>
                          </a:gsLst>
                          <a:lin ang="5400000" scaled="0"/>
                        </a:gradFill>
                        <a:latin typeface="Cambria Math" panose="02040503050406030204" pitchFamily="18" charset="0"/>
                      </a:rPr>
                      <m:t>1.5</m:t>
                    </m:r>
                    <m:r>
                      <a:rPr lang="en-GB"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GB"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GB"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10</m:t>
                        </m:r>
                      </m:e>
                      <m:sup>
                        <m:r>
                          <a:rPr lang="en-GB"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51</m:t>
                        </m:r>
                      </m:sup>
                    </m:sSup>
                  </m:oMath>
                </a14:m>
                <a:r>
                  <a:rPr lang="en-GB" sz="2400">
                    <a:gradFill>
                      <a:gsLst>
                        <a:gs pos="2917">
                          <a:schemeClr val="tx1"/>
                        </a:gs>
                        <a:gs pos="30000">
                          <a:schemeClr val="tx1"/>
                        </a:gs>
                      </a:gsLst>
                      <a:lin ang="5400000" scaled="0"/>
                    </a:gradFill>
                  </a:rPr>
                  <a:t> bits</a:t>
                </a:r>
              </a:p>
              <a:p>
                <a:pPr algn="ctr">
                  <a:lnSpc>
                    <a:spcPct val="90000"/>
                  </a:lnSpc>
                  <a:spcAft>
                    <a:spcPts val="600"/>
                  </a:spcAft>
                </a:pPr>
                <a:r>
                  <a:rPr lang="en-GB" sz="2400">
                    <a:gradFill>
                      <a:gsLst>
                        <a:gs pos="2917">
                          <a:schemeClr val="tx1"/>
                        </a:gs>
                        <a:gs pos="30000">
                          <a:schemeClr val="tx1"/>
                        </a:gs>
                      </a:gsLst>
                      <a:lin ang="5400000" scaled="0"/>
                    </a:gradFill>
                  </a:rPr>
                  <a:t>OR</a:t>
                </a:r>
              </a:p>
              <a:p>
                <a:pPr algn="ctr">
                  <a:lnSpc>
                    <a:spcPct val="90000"/>
                  </a:lnSpc>
                  <a:spcAft>
                    <a:spcPts val="600"/>
                  </a:spcAft>
                </a:pPr>
                <a:r>
                  <a:rPr lang="en-GB" sz="2400">
                    <a:gradFill>
                      <a:gsLst>
                        <a:gs pos="2917">
                          <a:schemeClr val="tx1"/>
                        </a:gs>
                        <a:gs pos="30000">
                          <a:schemeClr val="tx1"/>
                        </a:gs>
                      </a:gsLst>
                      <a:lin ang="5400000" scaled="0"/>
                    </a:gradFill>
                  </a:rPr>
                  <a:t>170 qubits</a:t>
                </a:r>
              </a:p>
            </p:txBody>
          </p:sp>
        </mc:Choice>
        <mc:Fallback xmlns="">
          <p:sp>
            <p:nvSpPr>
              <p:cNvPr id="2" name="TextBox 1">
                <a:extLst>
                  <a:ext uri="{FF2B5EF4-FFF2-40B4-BE49-F238E27FC236}">
                    <a16:creationId xmlns:a16="http://schemas.microsoft.com/office/drawing/2014/main" id="{CB476D56-8E0F-41F3-B11E-50AAB8F945EF}"/>
                  </a:ext>
                </a:extLst>
              </p:cNvPr>
              <p:cNvSpPr txBox="1">
                <a:spLocks noRot="1" noChangeAspect="1" noMove="1" noResize="1" noEditPoints="1" noAdjustHandles="1" noChangeArrowheads="1" noChangeShapeType="1" noTextEdit="1"/>
              </p:cNvSpPr>
              <p:nvPr/>
            </p:nvSpPr>
            <p:spPr>
              <a:xfrm>
                <a:off x="413579" y="2703832"/>
                <a:ext cx="11364842" cy="1450333"/>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34883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F3729-4970-4545-AEF8-1949AE23224C}"/>
              </a:ext>
            </a:extLst>
          </p:cNvPr>
          <p:cNvSpPr txBox="1"/>
          <p:nvPr/>
        </p:nvSpPr>
        <p:spPr>
          <a:xfrm>
            <a:off x="385763" y="3893344"/>
            <a:ext cx="11408909" cy="2409890"/>
          </a:xfrm>
          <a:prstGeom prst="rect">
            <a:avLst/>
          </a:prstGeom>
          <a:noFill/>
        </p:spPr>
        <p:txBody>
          <a:bodyPr wrap="square" lIns="182880" tIns="146304" rIns="182880" bIns="146304" rtlCol="0">
            <a:spAutoFit/>
          </a:bodyPr>
          <a:lstStyle/>
          <a:p>
            <a:pPr algn="r">
              <a:lnSpc>
                <a:spcPct val="90000"/>
              </a:lnSpc>
              <a:spcAft>
                <a:spcPts val="600"/>
              </a:spcAft>
            </a:pPr>
            <a:r>
              <a:rPr lang="en-GB" sz="4000">
                <a:gradFill>
                  <a:gsLst>
                    <a:gs pos="2917">
                      <a:schemeClr val="tx1"/>
                    </a:gs>
                    <a:gs pos="30000">
                      <a:schemeClr val="tx1"/>
                    </a:gs>
                  </a:gsLst>
                  <a:lin ang="5400000" scaled="0"/>
                </a:gradFill>
                <a:latin typeface="+mj-lt"/>
              </a:rPr>
              <a:t>Anita Ramanan | Frances Tibble</a:t>
            </a:r>
          </a:p>
          <a:p>
            <a:pPr algn="r">
              <a:lnSpc>
                <a:spcPct val="90000"/>
              </a:lnSpc>
              <a:spcAft>
                <a:spcPts val="600"/>
              </a:spcAft>
            </a:pPr>
            <a:r>
              <a:rPr lang="en-GB" sz="3200">
                <a:gradFill>
                  <a:gsLst>
                    <a:gs pos="2917">
                      <a:schemeClr val="tx1"/>
                    </a:gs>
                    <a:gs pos="30000">
                      <a:schemeClr val="tx1"/>
                    </a:gs>
                  </a:gsLst>
                  <a:lin ang="5400000" scaled="0"/>
                </a:gradFill>
                <a:latin typeface="+mj-lt"/>
              </a:rPr>
              <a:t>https://aka.ms/quantumadventures</a:t>
            </a:r>
          </a:p>
          <a:p>
            <a:pPr algn="r">
              <a:lnSpc>
                <a:spcPct val="90000"/>
              </a:lnSpc>
              <a:spcAft>
                <a:spcPts val="600"/>
              </a:spcAft>
            </a:pPr>
            <a:r>
              <a:rPr lang="en-GB" sz="3200">
                <a:gradFill>
                  <a:gsLst>
                    <a:gs pos="2917">
                      <a:schemeClr val="tx1"/>
                    </a:gs>
                    <a:gs pos="30000">
                      <a:schemeClr val="tx1"/>
                    </a:gs>
                  </a:gsLst>
                  <a:lin ang="5400000" scaled="0"/>
                </a:gradFill>
                <a:latin typeface="+mj-lt"/>
              </a:rPr>
              <a:t>@whywontitbuild | @</a:t>
            </a:r>
            <a:r>
              <a:rPr lang="en-GB" sz="3200" err="1">
                <a:gradFill>
                  <a:gsLst>
                    <a:gs pos="2917">
                      <a:schemeClr val="tx1"/>
                    </a:gs>
                    <a:gs pos="30000">
                      <a:schemeClr val="tx1"/>
                    </a:gs>
                  </a:gsLst>
                  <a:lin ang="5400000" scaled="0"/>
                </a:gradFill>
                <a:latin typeface="+mj-lt"/>
              </a:rPr>
              <a:t>frances_tibble</a:t>
            </a:r>
            <a:endParaRPr lang="en-GB" sz="3200">
              <a:gradFill>
                <a:gsLst>
                  <a:gs pos="2917">
                    <a:schemeClr val="tx1"/>
                  </a:gs>
                  <a:gs pos="30000">
                    <a:schemeClr val="tx1"/>
                  </a:gs>
                </a:gsLst>
                <a:lin ang="5400000" scaled="0"/>
              </a:gradFill>
              <a:latin typeface="+mj-lt"/>
            </a:endParaRPr>
          </a:p>
          <a:p>
            <a:pPr algn="r">
              <a:lnSpc>
                <a:spcPct val="90000"/>
              </a:lnSpc>
              <a:spcAft>
                <a:spcPts val="600"/>
              </a:spcAft>
            </a:pPr>
            <a:r>
              <a:rPr lang="en-GB" sz="3200">
                <a:gradFill>
                  <a:gsLst>
                    <a:gs pos="2917">
                      <a:schemeClr val="tx1"/>
                    </a:gs>
                    <a:gs pos="30000">
                      <a:schemeClr val="tx1"/>
                    </a:gs>
                  </a:gsLst>
                  <a:lin ang="5400000" scaled="0"/>
                </a:gradFill>
                <a:latin typeface="+mj-lt"/>
              </a:rPr>
              <a:t>anraman@microsoft.com | frtibble@microsoft.com</a:t>
            </a:r>
          </a:p>
        </p:txBody>
      </p:sp>
    </p:spTree>
    <p:extLst>
      <p:ext uri="{BB962C8B-B14F-4D97-AF65-F5344CB8AC3E}">
        <p14:creationId xmlns:p14="http://schemas.microsoft.com/office/powerpoint/2010/main" val="9057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532980D-01C6-4E3A-9785-8A14870B805A}"/>
              </a:ext>
            </a:extLst>
          </p:cNvPr>
          <p:cNvSpPr/>
          <p:nvPr/>
        </p:nvSpPr>
        <p:spPr bwMode="auto">
          <a:xfrm>
            <a:off x="5595895" y="1482441"/>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4F769818-EC95-4684-BFA6-52A9B916EB5F}"/>
              </a:ext>
            </a:extLst>
          </p:cNvPr>
          <p:cNvSpPr/>
          <p:nvPr/>
        </p:nvSpPr>
        <p:spPr bwMode="auto">
          <a:xfrm>
            <a:off x="3047956" y="3606511"/>
            <a:ext cx="1275893" cy="1864343"/>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54BB6798-61DE-4C6F-A44E-62A928052070}"/>
              </a:ext>
            </a:extLst>
          </p:cNvPr>
          <p:cNvSpPr/>
          <p:nvPr/>
        </p:nvSpPr>
        <p:spPr bwMode="auto">
          <a:xfrm>
            <a:off x="3430173" y="4016227"/>
            <a:ext cx="514208" cy="96791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B474108-46CB-4667-A0B0-10D47CA3EED2}"/>
              </a:ext>
            </a:extLst>
          </p:cNvPr>
          <p:cNvSpPr/>
          <p:nvPr/>
        </p:nvSpPr>
        <p:spPr bwMode="auto">
          <a:xfrm>
            <a:off x="3430172" y="4627305"/>
            <a:ext cx="522458" cy="3712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33764969-DBAB-41B3-BF2C-48F4268F7B05}"/>
              </a:ext>
            </a:extLst>
          </p:cNvPr>
          <p:cNvSpPr/>
          <p:nvPr/>
        </p:nvSpPr>
        <p:spPr bwMode="auto">
          <a:xfrm>
            <a:off x="3185923" y="1487942"/>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D1A1E448-7AB4-4527-A80D-91D89EAC839A}"/>
              </a:ext>
            </a:extLst>
          </p:cNvPr>
          <p:cNvCxnSpPr>
            <a:cxnSpLocks/>
          </p:cNvCxnSpPr>
          <p:nvPr/>
        </p:nvCxnSpPr>
        <p:spPr>
          <a:xfrm>
            <a:off x="3451418" y="2698173"/>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4520B7-FFD3-493E-A78F-BD82DBBA666B}"/>
              </a:ext>
            </a:extLst>
          </p:cNvPr>
          <p:cNvCxnSpPr>
            <a:cxnSpLocks/>
          </p:cNvCxnSpPr>
          <p:nvPr/>
        </p:nvCxnSpPr>
        <p:spPr>
          <a:xfrm>
            <a:off x="3451418" y="2812199"/>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B5E30D-D531-4C77-9575-C161278885CA}"/>
              </a:ext>
            </a:extLst>
          </p:cNvPr>
          <p:cNvCxnSpPr>
            <a:cxnSpLocks/>
          </p:cNvCxnSpPr>
          <p:nvPr/>
        </p:nvCxnSpPr>
        <p:spPr>
          <a:xfrm>
            <a:off x="3533122" y="2926224"/>
            <a:ext cx="30581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3929286F-1FA0-4BCF-9DEF-5D17FA445E23}"/>
              </a:ext>
            </a:extLst>
          </p:cNvPr>
          <p:cNvSpPr/>
          <p:nvPr/>
        </p:nvSpPr>
        <p:spPr bwMode="auto">
          <a:xfrm>
            <a:off x="5595895" y="1484829"/>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chemeClr val="tx1"/>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7735069D-7B76-4064-958F-5709115DE296}"/>
              </a:ext>
            </a:extLst>
          </p:cNvPr>
          <p:cNvCxnSpPr>
            <a:cxnSpLocks/>
          </p:cNvCxnSpPr>
          <p:nvPr/>
        </p:nvCxnSpPr>
        <p:spPr>
          <a:xfrm>
            <a:off x="5861390" y="2698173"/>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096E6C-5F2E-4153-939E-8E081FC064A0}"/>
              </a:ext>
            </a:extLst>
          </p:cNvPr>
          <p:cNvCxnSpPr>
            <a:cxnSpLocks/>
          </p:cNvCxnSpPr>
          <p:nvPr/>
        </p:nvCxnSpPr>
        <p:spPr>
          <a:xfrm>
            <a:off x="5861390" y="2812199"/>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76E842-AB8F-407D-A298-D24888D0D3FB}"/>
              </a:ext>
            </a:extLst>
          </p:cNvPr>
          <p:cNvCxnSpPr>
            <a:cxnSpLocks/>
          </p:cNvCxnSpPr>
          <p:nvPr/>
        </p:nvCxnSpPr>
        <p:spPr>
          <a:xfrm>
            <a:off x="5943094" y="2926224"/>
            <a:ext cx="30581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8A55EEE-2C6E-4D10-98E1-F28E9CE1E57E}"/>
              </a:ext>
            </a:extLst>
          </p:cNvPr>
          <p:cNvSpPr/>
          <p:nvPr/>
        </p:nvSpPr>
        <p:spPr bwMode="auto">
          <a:xfrm>
            <a:off x="5455692" y="3606511"/>
            <a:ext cx="1275893" cy="1864343"/>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0A780BD-5F04-4F1D-AF98-500499BCD34A}"/>
              </a:ext>
            </a:extLst>
          </p:cNvPr>
          <p:cNvSpPr/>
          <p:nvPr/>
        </p:nvSpPr>
        <p:spPr bwMode="auto">
          <a:xfrm>
            <a:off x="5837909" y="4016227"/>
            <a:ext cx="514208" cy="96791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7AEB424B-A0E4-4BA4-896F-128D8FA83295}"/>
              </a:ext>
            </a:extLst>
          </p:cNvPr>
          <p:cNvSpPr/>
          <p:nvPr/>
        </p:nvSpPr>
        <p:spPr bwMode="auto">
          <a:xfrm>
            <a:off x="5839587" y="4016227"/>
            <a:ext cx="522458" cy="3712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97B76C7-9DCD-401E-B284-B0062CF8EDA1}"/>
              </a:ext>
            </a:extLst>
          </p:cNvPr>
          <p:cNvSpPr/>
          <p:nvPr/>
        </p:nvSpPr>
        <p:spPr bwMode="auto">
          <a:xfrm>
            <a:off x="8146037" y="1480053"/>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0"/>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A30D5EBF-0E21-4A4E-A53C-4E361A300BF6}"/>
              </a:ext>
            </a:extLst>
          </p:cNvPr>
          <p:cNvSpPr/>
          <p:nvPr/>
        </p:nvSpPr>
        <p:spPr bwMode="auto">
          <a:xfrm>
            <a:off x="8146037" y="1482441"/>
            <a:ext cx="1000210" cy="1124219"/>
          </a:xfrm>
          <a:custGeom>
            <a:avLst/>
            <a:gdLst>
              <a:gd name="connsiteX0" fmla="*/ 527919 w 1055838"/>
              <a:gd name="connsiteY0" fmla="*/ 0 h 1186744"/>
              <a:gd name="connsiteX1" fmla="*/ 1055838 w 1055838"/>
              <a:gd name="connsiteY1" fmla="*/ 527919 h 1186744"/>
              <a:gd name="connsiteX2" fmla="*/ 823084 w 1055838"/>
              <a:gd name="connsiteY2" fmla="*/ 965678 h 1186744"/>
              <a:gd name="connsiteX3" fmla="*/ 743813 w 1055838"/>
              <a:gd name="connsiteY3" fmla="*/ 1008705 h 1186744"/>
              <a:gd name="connsiteX4" fmla="*/ 743813 w 1055838"/>
              <a:gd name="connsiteY4" fmla="*/ 1186744 h 1186744"/>
              <a:gd name="connsiteX5" fmla="*/ 311765 w 1055838"/>
              <a:gd name="connsiteY5" fmla="*/ 1186744 h 1186744"/>
              <a:gd name="connsiteX6" fmla="*/ 311765 w 1055838"/>
              <a:gd name="connsiteY6" fmla="*/ 1008563 h 1186744"/>
              <a:gd name="connsiteX7" fmla="*/ 232755 w 1055838"/>
              <a:gd name="connsiteY7" fmla="*/ 965678 h 1186744"/>
              <a:gd name="connsiteX8" fmla="*/ 0 w 1055838"/>
              <a:gd name="connsiteY8" fmla="*/ 527919 h 1186744"/>
              <a:gd name="connsiteX9" fmla="*/ 527919 w 1055838"/>
              <a:gd name="connsiteY9" fmla="*/ 0 h 1186744"/>
              <a:gd name="connsiteX0" fmla="*/ 311765 w 1055838"/>
              <a:gd name="connsiteY0" fmla="*/ 1186744 h 1278184"/>
              <a:gd name="connsiteX1" fmla="*/ 311765 w 1055838"/>
              <a:gd name="connsiteY1" fmla="*/ 1008563 h 1278184"/>
              <a:gd name="connsiteX2" fmla="*/ 232755 w 1055838"/>
              <a:gd name="connsiteY2" fmla="*/ 965678 h 1278184"/>
              <a:gd name="connsiteX3" fmla="*/ 0 w 1055838"/>
              <a:gd name="connsiteY3" fmla="*/ 527919 h 1278184"/>
              <a:gd name="connsiteX4" fmla="*/ 527919 w 1055838"/>
              <a:gd name="connsiteY4" fmla="*/ 0 h 1278184"/>
              <a:gd name="connsiteX5" fmla="*/ 1055838 w 1055838"/>
              <a:gd name="connsiteY5" fmla="*/ 527919 h 1278184"/>
              <a:gd name="connsiteX6" fmla="*/ 823084 w 1055838"/>
              <a:gd name="connsiteY6" fmla="*/ 965678 h 1278184"/>
              <a:gd name="connsiteX7" fmla="*/ 743813 w 1055838"/>
              <a:gd name="connsiteY7" fmla="*/ 1008705 h 1278184"/>
              <a:gd name="connsiteX8" fmla="*/ 743813 w 1055838"/>
              <a:gd name="connsiteY8" fmla="*/ 1186744 h 1278184"/>
              <a:gd name="connsiteX9" fmla="*/ 403205 w 1055838"/>
              <a:gd name="connsiteY9" fmla="*/ 1278184 h 1278184"/>
              <a:gd name="connsiteX0" fmla="*/ 311765 w 1055838"/>
              <a:gd name="connsiteY0" fmla="*/ 1186744 h 1186744"/>
              <a:gd name="connsiteX1" fmla="*/ 311765 w 1055838"/>
              <a:gd name="connsiteY1" fmla="*/ 1008563 h 1186744"/>
              <a:gd name="connsiteX2" fmla="*/ 232755 w 1055838"/>
              <a:gd name="connsiteY2" fmla="*/ 965678 h 1186744"/>
              <a:gd name="connsiteX3" fmla="*/ 0 w 1055838"/>
              <a:gd name="connsiteY3" fmla="*/ 527919 h 1186744"/>
              <a:gd name="connsiteX4" fmla="*/ 527919 w 1055838"/>
              <a:gd name="connsiteY4" fmla="*/ 0 h 1186744"/>
              <a:gd name="connsiteX5" fmla="*/ 1055838 w 1055838"/>
              <a:gd name="connsiteY5" fmla="*/ 527919 h 1186744"/>
              <a:gd name="connsiteX6" fmla="*/ 823084 w 1055838"/>
              <a:gd name="connsiteY6" fmla="*/ 965678 h 1186744"/>
              <a:gd name="connsiteX7" fmla="*/ 743813 w 1055838"/>
              <a:gd name="connsiteY7" fmla="*/ 1008705 h 1186744"/>
              <a:gd name="connsiteX8" fmla="*/ 743813 w 1055838"/>
              <a:gd name="connsiteY8" fmla="*/ 1186744 h 11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838" h="1186744">
                <a:moveTo>
                  <a:pt x="311765" y="1186744"/>
                </a:moveTo>
                <a:lnTo>
                  <a:pt x="311765" y="1008563"/>
                </a:lnTo>
                <a:lnTo>
                  <a:pt x="232755" y="965678"/>
                </a:lnTo>
                <a:cubicBezTo>
                  <a:pt x="92327" y="870807"/>
                  <a:pt x="0" y="710145"/>
                  <a:pt x="0" y="527919"/>
                </a:cubicBezTo>
                <a:cubicBezTo>
                  <a:pt x="0" y="236357"/>
                  <a:pt x="236357" y="0"/>
                  <a:pt x="527919" y="0"/>
                </a:cubicBezTo>
                <a:cubicBezTo>
                  <a:pt x="819481" y="0"/>
                  <a:pt x="1055838" y="236357"/>
                  <a:pt x="1055838" y="527919"/>
                </a:cubicBezTo>
                <a:cubicBezTo>
                  <a:pt x="1055838" y="710145"/>
                  <a:pt x="963511" y="870807"/>
                  <a:pt x="823084" y="965678"/>
                </a:cubicBezTo>
                <a:lnTo>
                  <a:pt x="743813" y="1008705"/>
                </a:lnTo>
                <a:lnTo>
                  <a:pt x="743813" y="1186744"/>
                </a:lnTo>
              </a:path>
            </a:pathLst>
          </a:custGeom>
          <a:solidFill>
            <a:srgbClr val="FFFFFF">
              <a:alpha val="50196"/>
            </a:srgbClr>
          </a:solidFill>
          <a:ln w="571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A02FD4E-905A-4A77-9DD4-2D332D53BEE4}"/>
              </a:ext>
            </a:extLst>
          </p:cNvPr>
          <p:cNvCxnSpPr>
            <a:cxnSpLocks/>
          </p:cNvCxnSpPr>
          <p:nvPr/>
        </p:nvCxnSpPr>
        <p:spPr>
          <a:xfrm>
            <a:off x="8411532" y="2695785"/>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953921-B83B-4301-9DB7-8FF68B58F0D7}"/>
              </a:ext>
            </a:extLst>
          </p:cNvPr>
          <p:cNvCxnSpPr>
            <a:cxnSpLocks/>
          </p:cNvCxnSpPr>
          <p:nvPr/>
        </p:nvCxnSpPr>
        <p:spPr>
          <a:xfrm>
            <a:off x="8411532" y="2809811"/>
            <a:ext cx="46922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901AB6-B1C0-4DE5-A411-74663337F2D9}"/>
              </a:ext>
            </a:extLst>
          </p:cNvPr>
          <p:cNvCxnSpPr>
            <a:cxnSpLocks/>
          </p:cNvCxnSpPr>
          <p:nvPr/>
        </p:nvCxnSpPr>
        <p:spPr>
          <a:xfrm>
            <a:off x="8493236" y="2923836"/>
            <a:ext cx="305812"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8A32D704-C468-4E8D-AFDE-BD6CB84C4E2C}"/>
              </a:ext>
            </a:extLst>
          </p:cNvPr>
          <p:cNvSpPr/>
          <p:nvPr/>
        </p:nvSpPr>
        <p:spPr bwMode="auto">
          <a:xfrm>
            <a:off x="8005834" y="3604123"/>
            <a:ext cx="1275893" cy="1864343"/>
          </a:xfrm>
          <a:prstGeom prst="roundRect">
            <a:avLst>
              <a:gd name="adj" fmla="val 4038"/>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24A3B0F3-373E-4336-8BDC-D2134562475B}"/>
              </a:ext>
            </a:extLst>
          </p:cNvPr>
          <p:cNvSpPr/>
          <p:nvPr/>
        </p:nvSpPr>
        <p:spPr bwMode="auto">
          <a:xfrm>
            <a:off x="8388051" y="4013839"/>
            <a:ext cx="514208" cy="96791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6D92E84B-CF8B-4287-BDF0-6A49CCED940E}"/>
              </a:ext>
            </a:extLst>
          </p:cNvPr>
          <p:cNvSpPr/>
          <p:nvPr/>
        </p:nvSpPr>
        <p:spPr bwMode="auto">
          <a:xfrm>
            <a:off x="8394738" y="4312188"/>
            <a:ext cx="522458" cy="3712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438298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pic>
        <p:nvPicPr>
          <p:cNvPr id="4" name="Picture 3" descr="A picture containing device, fan&#10;&#10;Description generated with very high confidence">
            <a:extLst>
              <a:ext uri="{FF2B5EF4-FFF2-40B4-BE49-F238E27FC236}">
                <a16:creationId xmlns:a16="http://schemas.microsoft.com/office/drawing/2014/main" id="{C6A74B7C-9243-46AF-ABF2-A0D16F28E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8" name="Picture 7" descr="A picture containing device, outdoor object&#10;&#10;Description generated with very high confidence">
            <a:extLst>
              <a:ext uri="{FF2B5EF4-FFF2-40B4-BE49-F238E27FC236}">
                <a16:creationId xmlns:a16="http://schemas.microsoft.com/office/drawing/2014/main" id="{FDB5038B-A0A9-4C29-A5D6-5D2E8E537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0" name="Picture 9" descr="A picture containing device&#10;&#10;Description generated with very high confidence">
            <a:extLst>
              <a:ext uri="{FF2B5EF4-FFF2-40B4-BE49-F238E27FC236}">
                <a16:creationId xmlns:a16="http://schemas.microsoft.com/office/drawing/2014/main" id="{1EEC2666-14E3-44F6-9EE9-3AAC673CD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359A5FEA-8B18-4F94-BC56-D90D793F00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4D5FC912-B5ED-48D3-8F60-D5A3ED2E16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7632F9BF-9F03-4EE5-BD9B-FD4360ACB2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18" name="Picture 17" descr="A picture containing device&#10;&#10;Description generated with very high confidence">
            <a:extLst>
              <a:ext uri="{FF2B5EF4-FFF2-40B4-BE49-F238E27FC236}">
                <a16:creationId xmlns:a16="http://schemas.microsoft.com/office/drawing/2014/main" id="{7759F770-F7BE-48F0-94FC-BC5F2CC26F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A5B07B33-9BA7-443A-BC9D-133C7DEB9A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3E60843F-0BFA-4214-8733-DFFA22D9AB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0394" y="533394"/>
            <a:ext cx="5791212" cy="5791212"/>
          </a:xfrm>
          <a:prstGeom prst="rect">
            <a:avLst/>
          </a:prstGeom>
        </p:spPr>
      </p:pic>
    </p:spTree>
    <p:extLst>
      <p:ext uri="{BB962C8B-B14F-4D97-AF65-F5344CB8AC3E}">
        <p14:creationId xmlns:p14="http://schemas.microsoft.com/office/powerpoint/2010/main" val="371149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8"/>
                                        </p:tgtEl>
                                      </p:cBhvr>
                                    </p:animEffect>
                                    <p:set>
                                      <p:cBhvr>
                                        <p:cTn id="11" dur="1" fill="hold">
                                          <p:stCondLst>
                                            <p:cond delay="999"/>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1000"/>
                                        <p:tgtEl>
                                          <p:spTgt spid="10"/>
                                        </p:tgtEl>
                                      </p:cBhvr>
                                    </p:animEffect>
                                    <p:set>
                                      <p:cBhvr>
                                        <p:cTn id="18" dur="1" fill="hold">
                                          <p:stCondLst>
                                            <p:cond delay="999"/>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childTnLst>
                          </p:cTn>
                        </p:par>
                        <p:par>
                          <p:cTn id="22" fill="hold">
                            <p:stCondLst>
                              <p:cond delay="3000"/>
                            </p:stCondLst>
                            <p:childTnLst>
                              <p:par>
                                <p:cTn id="23" presetID="10" presetClass="exit" presetSubtype="0" fill="hold" nodeType="afterEffect">
                                  <p:stCondLst>
                                    <p:cond delay="0"/>
                                  </p:stCondLst>
                                  <p:childTnLst>
                                    <p:animEffect transition="out" filter="fade">
                                      <p:cBhvr>
                                        <p:cTn id="24" dur="1000"/>
                                        <p:tgtEl>
                                          <p:spTgt spid="12"/>
                                        </p:tgtEl>
                                      </p:cBhvr>
                                    </p:animEffect>
                                    <p:set>
                                      <p:cBhvr>
                                        <p:cTn id="25" dur="1" fill="hold">
                                          <p:stCondLst>
                                            <p:cond delay="999"/>
                                          </p:stCondLst>
                                        </p:cTn>
                                        <p:tgtEl>
                                          <p:spTgt spid="1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childTnLst>
                          </p:cTn>
                        </p:par>
                        <p:par>
                          <p:cTn id="29" fill="hold">
                            <p:stCondLst>
                              <p:cond delay="4000"/>
                            </p:stCondLst>
                            <p:childTnLst>
                              <p:par>
                                <p:cTn id="30" presetID="10" presetClass="exit" presetSubtype="0" fill="hold" nodeType="afterEffect">
                                  <p:stCondLst>
                                    <p:cond delay="0"/>
                                  </p:stCondLst>
                                  <p:childTnLst>
                                    <p:animEffect transition="out" filter="fade">
                                      <p:cBhvr>
                                        <p:cTn id="31" dur="1000"/>
                                        <p:tgtEl>
                                          <p:spTgt spid="14"/>
                                        </p:tgtEl>
                                      </p:cBhvr>
                                    </p:animEffect>
                                    <p:set>
                                      <p:cBhvr>
                                        <p:cTn id="32" dur="1" fill="hold">
                                          <p:stCondLst>
                                            <p:cond delay="999"/>
                                          </p:stCondLst>
                                        </p:cTn>
                                        <p:tgtEl>
                                          <p:spTgt spid="1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childTnLst>
                          </p:cTn>
                        </p:par>
                        <p:par>
                          <p:cTn id="36" fill="hold">
                            <p:stCondLst>
                              <p:cond delay="5000"/>
                            </p:stCondLst>
                            <p:childTnLst>
                              <p:par>
                                <p:cTn id="37" presetID="10" presetClass="exit" presetSubtype="0" fill="hold" nodeType="afterEffect">
                                  <p:stCondLst>
                                    <p:cond delay="0"/>
                                  </p:stCondLst>
                                  <p:childTnLst>
                                    <p:animEffect transition="out" filter="fade">
                                      <p:cBhvr>
                                        <p:cTn id="38" dur="1000"/>
                                        <p:tgtEl>
                                          <p:spTgt spid="16"/>
                                        </p:tgtEl>
                                      </p:cBhvr>
                                    </p:animEffect>
                                    <p:set>
                                      <p:cBhvr>
                                        <p:cTn id="39" dur="1" fill="hold">
                                          <p:stCondLst>
                                            <p:cond delay="999"/>
                                          </p:stCondLst>
                                        </p:cTn>
                                        <p:tgtEl>
                                          <p:spTgt spid="1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childTnLst>
                                </p:cTn>
                              </p:par>
                            </p:childTnLst>
                          </p:cTn>
                        </p:par>
                        <p:par>
                          <p:cTn id="43" fill="hold">
                            <p:stCondLst>
                              <p:cond delay="6000"/>
                            </p:stCondLst>
                            <p:childTnLst>
                              <p:par>
                                <p:cTn id="44" presetID="10" presetClass="exit" presetSubtype="0" fill="hold" nodeType="afterEffect">
                                  <p:stCondLst>
                                    <p:cond delay="0"/>
                                  </p:stCondLst>
                                  <p:childTnLst>
                                    <p:animEffect transition="out" filter="fade">
                                      <p:cBhvr>
                                        <p:cTn id="45" dur="1000"/>
                                        <p:tgtEl>
                                          <p:spTgt spid="18"/>
                                        </p:tgtEl>
                                      </p:cBhvr>
                                    </p:animEffect>
                                    <p:set>
                                      <p:cBhvr>
                                        <p:cTn id="46" dur="1" fill="hold">
                                          <p:stCondLst>
                                            <p:cond delay="999"/>
                                          </p:stCondLst>
                                        </p:cTn>
                                        <p:tgtEl>
                                          <p:spTgt spid="18"/>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childTnLst>
                                </p:cTn>
                              </p:par>
                            </p:childTnLst>
                          </p:cTn>
                        </p:par>
                        <p:par>
                          <p:cTn id="50" fill="hold">
                            <p:stCondLst>
                              <p:cond delay="7000"/>
                            </p:stCondLst>
                            <p:childTnLst>
                              <p:par>
                                <p:cTn id="51" presetID="10" presetClass="exit" presetSubtype="0" fill="hold" nodeType="afterEffect">
                                  <p:stCondLst>
                                    <p:cond delay="0"/>
                                  </p:stCondLst>
                                  <p:childTnLst>
                                    <p:animEffect transition="out" filter="fade">
                                      <p:cBhvr>
                                        <p:cTn id="52" dur="1000"/>
                                        <p:tgtEl>
                                          <p:spTgt spid="20"/>
                                        </p:tgtEl>
                                      </p:cBhvr>
                                    </p:animEffect>
                                    <p:set>
                                      <p:cBhvr>
                                        <p:cTn id="53" dur="1" fill="hold">
                                          <p:stCondLst>
                                            <p:cond delay="999"/>
                                          </p:stCondLst>
                                        </p:cTn>
                                        <p:tgtEl>
                                          <p:spTgt spid="20"/>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MSFT">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ueMSFT" id="{72582081-3FF5-47CC-A094-DBB64E7E0C1C}" vid="{535A1E63-2876-4E2E-B8F1-A94A3FF6339F}"/>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90CEEFEE-F335-401B-BDC4-8B0BED3E47C9}" vid="{5E8B3F52-C02F-473A-9F32-5FBD73DD0D00}"/>
    </a:ext>
  </a:extLst>
</a:theme>
</file>

<file path=ppt/theme/theme3.xml><?xml version="1.0" encoding="utf-8"?>
<a:theme xmlns:a="http://schemas.openxmlformats.org/drawingml/2006/main" name="1_BlueMSFT">
  <a:themeElements>
    <a:clrScheme name="Custom 2">
      <a:dk1>
        <a:srgbClr val="505050"/>
      </a:dk1>
      <a:lt1>
        <a:srgbClr val="FFFFFF"/>
      </a:lt1>
      <a:dk2>
        <a:srgbClr val="0078D7"/>
      </a:dk2>
      <a:lt2>
        <a:srgbClr val="00BCF2"/>
      </a:lt2>
      <a:accent1>
        <a:srgbClr val="0078D7"/>
      </a:accent1>
      <a:accent2>
        <a:srgbClr val="107C10"/>
      </a:accent2>
      <a:accent3>
        <a:srgbClr val="5C2D91"/>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ueMSFT" id="{3D1F6C50-9EBD-4BC1-8DE3-D72845DF9A90}" vid="{F76D0B3E-148A-4E50-B28C-D1F6C327BF7A}"/>
    </a:ext>
  </a:extLst>
</a:theme>
</file>

<file path=ppt/theme/theme4.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5.xml><?xml version="1.0" encoding="utf-8"?>
<a:theme xmlns:a="http://schemas.openxmlformats.org/drawingml/2006/main" name="2_BlueMSFT">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ueMSFT" id="{A4BCCAAD-5572-4AAD-8A91-7090C5BFEAA2}" vid="{9399B49B-35C1-421F-AACD-85FBDF891A0D}"/>
    </a:ext>
  </a:extLst>
</a:theme>
</file>

<file path=ppt/theme/theme6.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7C3D498D-4031-4F08-BA89-BB0D9801156F}" vid="{F0232AAB-0D7A-4B78-9174-1D6E170C12F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8686</TotalTime>
  <Words>12896</Words>
  <Application>Microsoft Office PowerPoint</Application>
  <PresentationFormat>Widescreen</PresentationFormat>
  <Paragraphs>1328</Paragraphs>
  <Slides>70</Slides>
  <Notes>70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70</vt:i4>
      </vt:variant>
    </vt:vector>
  </HeadingPairs>
  <TitlesOfParts>
    <vt:vector size="85" baseType="lpstr">
      <vt:lpstr>Arial</vt:lpstr>
      <vt:lpstr>Calibri</vt:lpstr>
      <vt:lpstr>Cambria Math</vt:lpstr>
      <vt:lpstr>Consolas</vt:lpstr>
      <vt:lpstr>Helvetica</vt:lpstr>
      <vt:lpstr>Segoe UI</vt:lpstr>
      <vt:lpstr>Segoe UI Light</vt:lpstr>
      <vt:lpstr>Segoe UI Semilight</vt:lpstr>
      <vt:lpstr>Wingdings</vt:lpstr>
      <vt:lpstr>BlueMSFT</vt:lpstr>
      <vt:lpstr>COLOR TEMPLATE</vt:lpstr>
      <vt:lpstr>1_BlueMSFT</vt:lpstr>
      <vt:lpstr>5-50033_TR23_BO_CT_Template</vt:lpstr>
      <vt:lpstr>2_BlueMSFT</vt:lpstr>
      <vt:lpstr>DARK GRAY TEMPLATE</vt:lpstr>
      <vt:lpstr>Quantum Computing: Don’t Panic</vt:lpstr>
      <vt:lpstr>PowerPoint Presentation</vt:lpstr>
      <vt:lpstr>Quantum mechanics is weird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a qubit</vt:lpstr>
      <vt:lpstr>Measuring a qubit</vt:lpstr>
      <vt:lpstr>Quantum Operations</vt:lpstr>
      <vt:lpstr>Quantum Operations – NOT</vt:lpstr>
      <vt:lpstr>Quantum Operations – NOT</vt:lpstr>
      <vt:lpstr>Quantum Operations - CNOT</vt:lpstr>
      <vt:lpstr>Quantum Operations - CNOT</vt:lpstr>
      <vt:lpstr>Quantum Operations - CNOT</vt:lpstr>
      <vt:lpstr>Quantum Operations - CNOT</vt:lpstr>
      <vt:lpstr>Quantum Operations – CNOT</vt:lpstr>
      <vt:lpstr>Quantum Operations - Z</vt:lpstr>
      <vt:lpstr>Quantum Operations – Z</vt:lpstr>
      <vt:lpstr>Quantum Operations - Hadamard</vt:lpstr>
      <vt:lpstr>Quantum Operations - Hadamard</vt:lpstr>
      <vt:lpstr>Quantum Operations – Hadamard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aka.ms/QuantumComp</vt:lpstr>
      <vt:lpstr>So are classical computers obsolete then?</vt:lpstr>
      <vt:lpstr>What’s in it for me? </vt:lpstr>
      <vt:lpstr>What’s in it for me? </vt:lpstr>
      <vt:lpstr>PowerPoint Presentation</vt:lpstr>
      <vt:lpstr>PowerPoint Presentation</vt:lpstr>
      <vt:lpstr>PowerPoint Presentation</vt:lpstr>
      <vt:lpstr>PowerPoint Presentation</vt:lpstr>
      <vt:lpstr>PowerPoint Presentation</vt:lpstr>
      <vt:lpstr>Grover’s search:</vt:lpstr>
      <vt:lpstr>PowerPoint Presentation</vt:lpstr>
      <vt:lpstr>aka.ms/QuantumComp</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 Don't Panic</dc:title>
  <dc:creator>Anita Ramanan</dc:creator>
  <cp:lastModifiedBy>Frances Tibble</cp:lastModifiedBy>
  <cp:revision>2</cp:revision>
  <dcterms:modified xsi:type="dcterms:W3CDTF">2018-07-10T09:52:13Z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anraman@microsoft.com</vt:lpwstr>
  </property>
  <property fmtid="{D5CDD505-2E9C-101B-9397-08002B2CF9AE}" pid="5" name="MSIP_Label_f42aa342-8706-4288-bd11-ebb85995028c_SetDate">
    <vt:lpwstr>2017-11-23T10:48:31.4149305Z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